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70"/>
  </p:notesMasterIdLst>
  <p:handoutMasterIdLst>
    <p:handoutMasterId r:id="rId71"/>
  </p:handoutMasterIdLst>
  <p:sldIdLst>
    <p:sldId id="303" r:id="rId2"/>
    <p:sldId id="708" r:id="rId3"/>
    <p:sldId id="709" r:id="rId4"/>
    <p:sldId id="710" r:id="rId5"/>
    <p:sldId id="711" r:id="rId6"/>
    <p:sldId id="968" r:id="rId7"/>
    <p:sldId id="969" r:id="rId8"/>
    <p:sldId id="970" r:id="rId9"/>
    <p:sldId id="971" r:id="rId10"/>
    <p:sldId id="972" r:id="rId11"/>
    <p:sldId id="953" r:id="rId12"/>
    <p:sldId id="719" r:id="rId13"/>
    <p:sldId id="954" r:id="rId14"/>
    <p:sldId id="863" r:id="rId15"/>
    <p:sldId id="942" r:id="rId16"/>
    <p:sldId id="955" r:id="rId17"/>
    <p:sldId id="888" r:id="rId18"/>
    <p:sldId id="956" r:id="rId19"/>
    <p:sldId id="769" r:id="rId20"/>
    <p:sldId id="957" r:id="rId21"/>
    <p:sldId id="907" r:id="rId22"/>
    <p:sldId id="908" r:id="rId23"/>
    <p:sldId id="910" r:id="rId24"/>
    <p:sldId id="903" r:id="rId25"/>
    <p:sldId id="901" r:id="rId26"/>
    <p:sldId id="906" r:id="rId27"/>
    <p:sldId id="894" r:id="rId28"/>
    <p:sldId id="897" r:id="rId29"/>
    <p:sldId id="899" r:id="rId30"/>
    <p:sldId id="896" r:id="rId31"/>
    <p:sldId id="900" r:id="rId32"/>
    <p:sldId id="912" r:id="rId33"/>
    <p:sldId id="891" r:id="rId34"/>
    <p:sldId id="911" r:id="rId35"/>
    <p:sldId id="874" r:id="rId36"/>
    <p:sldId id="915" r:id="rId37"/>
    <p:sldId id="898" r:id="rId38"/>
    <p:sldId id="904" r:id="rId39"/>
    <p:sldId id="905" r:id="rId40"/>
    <p:sldId id="893" r:id="rId41"/>
    <p:sldId id="935" r:id="rId42"/>
    <p:sldId id="909" r:id="rId43"/>
    <p:sldId id="914" r:id="rId44"/>
    <p:sldId id="895" r:id="rId45"/>
    <p:sldId id="913" r:id="rId46"/>
    <p:sldId id="892" r:id="rId47"/>
    <p:sldId id="890" r:id="rId48"/>
    <p:sldId id="902" r:id="rId49"/>
    <p:sldId id="936" r:id="rId50"/>
    <p:sldId id="958" r:id="rId51"/>
    <p:sldId id="963" r:id="rId52"/>
    <p:sldId id="964" r:id="rId53"/>
    <p:sldId id="965" r:id="rId54"/>
    <p:sldId id="966" r:id="rId55"/>
    <p:sldId id="967" r:id="rId56"/>
    <p:sldId id="960" r:id="rId57"/>
    <p:sldId id="743" r:id="rId58"/>
    <p:sldId id="959" r:id="rId59"/>
    <p:sldId id="812" r:id="rId60"/>
    <p:sldId id="944" r:id="rId61"/>
    <p:sldId id="973" r:id="rId62"/>
    <p:sldId id="961" r:id="rId63"/>
    <p:sldId id="810" r:id="rId64"/>
    <p:sldId id="922" r:id="rId65"/>
    <p:sldId id="947" r:id="rId66"/>
    <p:sldId id="962" r:id="rId67"/>
    <p:sldId id="748" r:id="rId68"/>
    <p:sldId id="866" r:id="rId6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E9EDF4"/>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0" autoAdjust="0"/>
    <p:restoredTop sz="94660"/>
  </p:normalViewPr>
  <p:slideViewPr>
    <p:cSldViewPr snapToGrid="0">
      <p:cViewPr varScale="1">
        <p:scale>
          <a:sx n="95" d="100"/>
          <a:sy n="95" d="100"/>
        </p:scale>
        <p:origin x="276" y="78"/>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102.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Meetings\SAWG2\STATS\SA2_STATS_DATA_SP-10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102.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eetings\SAWG2\STATS\SA2_STATS_DATA_SP-1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Attendance!$D$2:$CE$2</c:f>
              <c:strCache>
                <c:ptCount val="80"/>
                <c:pt idx="0">
                  <c:v>90</c:v>
                </c:pt>
                <c:pt idx="1">
                  <c:v>91</c:v>
                </c:pt>
                <c:pt idx="2">
                  <c:v>92</c:v>
                </c:pt>
                <c:pt idx="3">
                  <c:v>93</c:v>
                </c:pt>
                <c:pt idx="4">
                  <c:v>94</c:v>
                </c:pt>
                <c:pt idx="5">
                  <c:v>95</c:v>
                </c:pt>
                <c:pt idx="6">
                  <c:v>96</c:v>
                </c:pt>
                <c:pt idx="7">
                  <c:v>97</c:v>
                </c:pt>
                <c:pt idx="8">
                  <c:v>98</c:v>
                </c:pt>
                <c:pt idx="9">
                  <c:v>99</c:v>
                </c:pt>
                <c:pt idx="10">
                  <c:v>REL-12 FREEZE:  100 </c:v>
                </c:pt>
                <c:pt idx="11">
                  <c:v>101</c:v>
                </c:pt>
                <c:pt idx="12">
                  <c:v>102</c:v>
                </c:pt>
                <c:pt idx="13">
                  <c:v>103</c:v>
                </c:pt>
                <c:pt idx="14">
                  <c:v>104</c:v>
                </c:pt>
                <c:pt idx="15">
                  <c:v>105</c:v>
                </c:pt>
                <c:pt idx="16">
                  <c:v>106</c:v>
                </c:pt>
                <c:pt idx="17">
                  <c:v>107+E</c:v>
                </c:pt>
                <c:pt idx="18">
                  <c:v>108</c:v>
                </c:pt>
                <c:pt idx="19">
                  <c:v>REL-13 FREEZE:  109</c:v>
                </c:pt>
                <c:pt idx="20">
                  <c:v>110</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pt idx="67">
                  <c:v>149-e</c:v>
                </c:pt>
                <c:pt idx="68">
                  <c:v>150-e</c:v>
                </c:pt>
                <c:pt idx="69">
                  <c:v>151-e</c:v>
                </c:pt>
                <c:pt idx="70">
                  <c:v>152-e</c:v>
                </c:pt>
                <c:pt idx="71">
                  <c:v>153-e</c:v>
                </c:pt>
                <c:pt idx="72">
                  <c:v>154</c:v>
                </c:pt>
                <c:pt idx="73">
                  <c:v>154AH-e</c:v>
                </c:pt>
                <c:pt idx="74">
                  <c:v>155</c:v>
                </c:pt>
                <c:pt idx="75">
                  <c:v>156-e</c:v>
                </c:pt>
                <c:pt idx="76">
                  <c:v>REL-18 FREEZE:  157</c:v>
                </c:pt>
                <c:pt idx="77">
                  <c:v>158</c:v>
                </c:pt>
                <c:pt idx="78">
                  <c:v>159</c:v>
                </c:pt>
                <c:pt idx="79">
                  <c:v>160</c:v>
                </c:pt>
              </c:strCache>
            </c:strRef>
          </c:cat>
          <c:val>
            <c:numRef>
              <c:f>Attendance!$D$3:$CE$3</c:f>
              <c:numCache>
                <c:formatCode>General</c:formatCode>
                <c:ptCount val="80"/>
                <c:pt idx="0">
                  <c:v>133</c:v>
                </c:pt>
                <c:pt idx="1">
                  <c:v>162</c:v>
                </c:pt>
                <c:pt idx="2">
                  <c:v>135</c:v>
                </c:pt>
                <c:pt idx="3">
                  <c:v>142</c:v>
                </c:pt>
                <c:pt idx="4">
                  <c:v>139</c:v>
                </c:pt>
                <c:pt idx="5">
                  <c:v>173</c:v>
                </c:pt>
                <c:pt idx="6">
                  <c:v>181</c:v>
                </c:pt>
                <c:pt idx="7">
                  <c:v>165</c:v>
                </c:pt>
                <c:pt idx="8">
                  <c:v>158</c:v>
                </c:pt>
                <c:pt idx="9">
                  <c:v>153</c:v>
                </c:pt>
                <c:pt idx="10">
                  <c:v>189</c:v>
                </c:pt>
                <c:pt idx="11">
                  <c:v>146</c:v>
                </c:pt>
                <c:pt idx="12">
                  <c:v>133</c:v>
                </c:pt>
                <c:pt idx="13">
                  <c:v>145</c:v>
                </c:pt>
                <c:pt idx="14">
                  <c:v>142</c:v>
                </c:pt>
                <c:pt idx="15">
                  <c:v>144</c:v>
                </c:pt>
                <c:pt idx="16">
                  <c:v>195</c:v>
                </c:pt>
                <c:pt idx="17">
                  <c:v>159</c:v>
                </c:pt>
                <c:pt idx="18">
                  <c:v>175</c:v>
                </c:pt>
                <c:pt idx="19">
                  <c:v>182</c:v>
                </c:pt>
                <c:pt idx="20">
                  <c:v>113</c:v>
                </c:pt>
                <c:pt idx="21">
                  <c:v>137</c:v>
                </c:pt>
                <c:pt idx="22">
                  <c:v>200</c:v>
                </c:pt>
                <c:pt idx="23">
                  <c:v>137</c:v>
                </c:pt>
                <c:pt idx="24">
                  <c:v>107</c:v>
                </c:pt>
                <c:pt idx="25">
                  <c:v>157</c:v>
                </c:pt>
                <c:pt idx="26">
                  <c:v>168</c:v>
                </c:pt>
                <c:pt idx="27">
                  <c:v>169</c:v>
                </c:pt>
                <c:pt idx="28">
                  <c:v>143</c:v>
                </c:pt>
                <c:pt idx="29">
                  <c:v>157</c:v>
                </c:pt>
                <c:pt idx="30">
                  <c:v>233</c:v>
                </c:pt>
                <c:pt idx="31">
                  <c:v>182</c:v>
                </c:pt>
                <c:pt idx="32">
                  <c:v>175</c:v>
                </c:pt>
                <c:pt idx="33">
                  <c:v>191</c:v>
                </c:pt>
                <c:pt idx="34">
                  <c:v>188</c:v>
                </c:pt>
                <c:pt idx="35">
                  <c:v>156</c:v>
                </c:pt>
                <c:pt idx="36">
                  <c:v>154</c:v>
                </c:pt>
                <c:pt idx="37">
                  <c:v>156</c:v>
                </c:pt>
                <c:pt idx="38">
                  <c:v>222</c:v>
                </c:pt>
                <c:pt idx="39">
                  <c:v>196</c:v>
                </c:pt>
                <c:pt idx="40">
                  <c:v>174</c:v>
                </c:pt>
                <c:pt idx="41">
                  <c:v>149</c:v>
                </c:pt>
                <c:pt idx="42">
                  <c:v>140</c:v>
                </c:pt>
                <c:pt idx="43">
                  <c:v>152</c:v>
                </c:pt>
                <c:pt idx="44">
                  <c:v>149</c:v>
                </c:pt>
                <c:pt idx="45">
                  <c:v>165</c:v>
                </c:pt>
                <c:pt idx="46">
                  <c:v>191</c:v>
                </c:pt>
                <c:pt idx="47">
                  <c:v>153</c:v>
                </c:pt>
                <c:pt idx="48">
                  <c:v>178</c:v>
                </c:pt>
                <c:pt idx="49">
                  <c:v>279</c:v>
                </c:pt>
                <c:pt idx="50">
                  <c:v>280</c:v>
                </c:pt>
                <c:pt idx="51">
                  <c:v>229</c:v>
                </c:pt>
                <c:pt idx="52">
                  <c:v>189</c:v>
                </c:pt>
                <c:pt idx="53">
                  <c:v>241</c:v>
                </c:pt>
                <c:pt idx="54">
                  <c:v>180</c:v>
                </c:pt>
                <c:pt idx="55">
                  <c:v>124</c:v>
                </c:pt>
                <c:pt idx="56">
                  <c:v>228</c:v>
                </c:pt>
                <c:pt idx="57">
                  <c:v>326</c:v>
                </c:pt>
                <c:pt idx="58">
                  <c:v>341</c:v>
                </c:pt>
                <c:pt idx="59">
                  <c:v>327</c:v>
                </c:pt>
                <c:pt idx="60">
                  <c:v>312</c:v>
                </c:pt>
                <c:pt idx="61">
                  <c:v>349</c:v>
                </c:pt>
                <c:pt idx="62">
                  <c:v>336</c:v>
                </c:pt>
                <c:pt idx="63">
                  <c:v>366</c:v>
                </c:pt>
                <c:pt idx="64">
                  <c:v>404</c:v>
                </c:pt>
                <c:pt idx="65">
                  <c:v>379</c:v>
                </c:pt>
                <c:pt idx="66">
                  <c:v>395</c:v>
                </c:pt>
                <c:pt idx="67">
                  <c:v>449</c:v>
                </c:pt>
                <c:pt idx="68">
                  <c:v>358</c:v>
                </c:pt>
                <c:pt idx="69">
                  <c:v>407</c:v>
                </c:pt>
                <c:pt idx="70">
                  <c:v>421</c:v>
                </c:pt>
                <c:pt idx="71">
                  <c:v>431</c:v>
                </c:pt>
                <c:pt idx="72">
                  <c:v>432</c:v>
                </c:pt>
                <c:pt idx="73">
                  <c:v>311</c:v>
                </c:pt>
                <c:pt idx="74">
                  <c:v>284</c:v>
                </c:pt>
                <c:pt idx="75">
                  <c:v>425</c:v>
                </c:pt>
                <c:pt idx="76">
                  <c:v>315</c:v>
                </c:pt>
                <c:pt idx="77">
                  <c:v>292</c:v>
                </c:pt>
                <c:pt idx="78">
                  <c:v>296</c:v>
                </c:pt>
                <c:pt idx="79">
                  <c:v>322</c:v>
                </c:pt>
              </c:numCache>
            </c:numRef>
          </c:val>
          <c:smooth val="0"/>
          <c:extLst xmlns:c16r2="http://schemas.microsoft.com/office/drawing/2015/06/chart">
            <c:ext xmlns:c16="http://schemas.microsoft.com/office/drawing/2014/chart" uri="{C3380CC4-5D6E-409C-BE32-E72D297353CC}">
              <c16:uniqueId val="{00000001-7315-40FB-92E9-40D1B05C5C20}"/>
            </c:ext>
          </c:extLst>
        </c:ser>
        <c:dLbls>
          <c:showLegendKey val="0"/>
          <c:showVal val="0"/>
          <c:showCatName val="0"/>
          <c:showSerName val="0"/>
          <c:showPercent val="0"/>
          <c:showBubbleSize val="0"/>
        </c:dLbls>
        <c:smooth val="0"/>
        <c:axId val="149412800"/>
        <c:axId val="193696984"/>
      </c:lineChart>
      <c:catAx>
        <c:axId val="149412800"/>
        <c:scaling>
          <c:orientation val="minMax"/>
        </c:scaling>
        <c:delete val="0"/>
        <c:axPos val="b"/>
        <c:numFmt formatCode="General" sourceLinked="1"/>
        <c:majorTickMark val="out"/>
        <c:minorTickMark val="none"/>
        <c:tickLblPos val="nextTo"/>
        <c:spPr>
          <a:ln/>
        </c:spPr>
        <c:crossAx val="193696984"/>
        <c:crosses val="autoZero"/>
        <c:auto val="1"/>
        <c:lblAlgn val="ctr"/>
        <c:lblOffset val="100"/>
        <c:tickLblSkip val="1"/>
        <c:tickMarkSkip val="1"/>
        <c:noMultiLvlLbl val="0"/>
      </c:catAx>
      <c:valAx>
        <c:axId val="193696984"/>
        <c:scaling>
          <c:orientation val="minMax"/>
        </c:scaling>
        <c:delete val="0"/>
        <c:axPos val="l"/>
        <c:majorGridlines/>
        <c:numFmt formatCode="General" sourceLinked="1"/>
        <c:majorTickMark val="out"/>
        <c:minorTickMark val="none"/>
        <c:tickLblPos val="nextTo"/>
        <c:crossAx val="149412800"/>
        <c:crosses val="autoZero"/>
        <c:crossBetween val="midCat"/>
      </c:valAx>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584875808747568E-2"/>
          <c:y val="0.11795370812576944"/>
          <c:w val="0.95223389374948575"/>
          <c:h val="0.802833914563991"/>
        </c:manualLayout>
      </c:layout>
      <c:barChart>
        <c:barDir val="col"/>
        <c:grouping val="stacked"/>
        <c:varyColors val="0"/>
        <c:ser>
          <c:idx val="0"/>
          <c:order val="0"/>
          <c:tx>
            <c:strRef>
              <c:f>'Maintenance_Non Maintenance'!$B$15</c:f>
              <c:strCache>
                <c:ptCount val="1"/>
                <c:pt idx="0">
                  <c:v>maintenance</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19050"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REL-18 FREEZE:  157</c:v>
                </c:pt>
                <c:pt idx="35">
                  <c:v>158</c:v>
                </c:pt>
                <c:pt idx="36">
                  <c:v>159</c:v>
                </c:pt>
                <c:pt idx="37">
                  <c:v>160</c:v>
                </c:pt>
              </c:strCache>
            </c:strRef>
          </c:cat>
          <c:val>
            <c:numRef>
              <c:f>'Maintenance_Non Maintenance'!$BU$15:$DF$15</c:f>
              <c:numCache>
                <c:formatCode>0.0</c:formatCode>
                <c:ptCount val="38"/>
                <c:pt idx="0">
                  <c:v>5</c:v>
                </c:pt>
                <c:pt idx="1">
                  <c:v>6</c:v>
                </c:pt>
                <c:pt idx="2">
                  <c:v>5</c:v>
                </c:pt>
                <c:pt idx="3">
                  <c:v>6</c:v>
                </c:pt>
                <c:pt idx="4">
                  <c:v>6.7</c:v>
                </c:pt>
                <c:pt idx="5">
                  <c:v>6.5</c:v>
                </c:pt>
                <c:pt idx="6">
                  <c:v>6</c:v>
                </c:pt>
                <c:pt idx="7">
                  <c:v>3.4</c:v>
                </c:pt>
                <c:pt idx="8">
                  <c:v>5</c:v>
                </c:pt>
                <c:pt idx="9">
                  <c:v>3</c:v>
                </c:pt>
                <c:pt idx="10">
                  <c:v>4.5</c:v>
                </c:pt>
                <c:pt idx="11">
                  <c:v>3.8</c:v>
                </c:pt>
                <c:pt idx="12">
                  <c:v>4</c:v>
                </c:pt>
                <c:pt idx="13">
                  <c:v>4</c:v>
                </c:pt>
                <c:pt idx="14">
                  <c:v>1.5</c:v>
                </c:pt>
                <c:pt idx="15">
                  <c:v>1.2</c:v>
                </c:pt>
                <c:pt idx="16">
                  <c:v>3</c:v>
                </c:pt>
                <c:pt idx="17">
                  <c:v>1.5</c:v>
                </c:pt>
                <c:pt idx="18">
                  <c:v>0.9</c:v>
                </c:pt>
                <c:pt idx="19">
                  <c:v>0.9</c:v>
                </c:pt>
                <c:pt idx="20">
                  <c:v>2</c:v>
                </c:pt>
                <c:pt idx="21">
                  <c:v>0.9</c:v>
                </c:pt>
                <c:pt idx="22">
                  <c:v>3.5</c:v>
                </c:pt>
                <c:pt idx="23">
                  <c:v>2.1</c:v>
                </c:pt>
                <c:pt idx="24">
                  <c:v>1.6</c:v>
                </c:pt>
                <c:pt idx="25">
                  <c:v>2</c:v>
                </c:pt>
                <c:pt idx="26">
                  <c:v>2</c:v>
                </c:pt>
                <c:pt idx="27">
                  <c:v>0</c:v>
                </c:pt>
                <c:pt idx="28">
                  <c:v>0</c:v>
                </c:pt>
                <c:pt idx="29">
                  <c:v>0</c:v>
                </c:pt>
                <c:pt idx="30">
                  <c:v>0</c:v>
                </c:pt>
                <c:pt idx="31">
                  <c:v>0</c:v>
                </c:pt>
                <c:pt idx="32">
                  <c:v>0</c:v>
                </c:pt>
                <c:pt idx="33">
                  <c:v>0</c:v>
                </c:pt>
                <c:pt idx="34">
                  <c:v>0</c:v>
                </c:pt>
                <c:pt idx="35">
                  <c:v>0</c:v>
                </c:pt>
                <c:pt idx="36">
                  <c:v>0</c:v>
                </c:pt>
                <c:pt idx="37">
                  <c:v>0</c:v>
                </c:pt>
              </c:numCache>
            </c:numRef>
          </c:val>
          <c:extLst xmlns:c16r2="http://schemas.microsoft.com/office/drawing/2015/06/chart">
            <c:ext xmlns:c16="http://schemas.microsoft.com/office/drawing/2014/chart" uri="{C3380CC4-5D6E-409C-BE32-E72D297353CC}">
              <c16:uniqueId val="{00000000-FC84-4497-8ADF-EDC9082D2DA8}"/>
            </c:ext>
          </c:extLst>
        </c:ser>
        <c:ser>
          <c:idx val="2"/>
          <c:order val="1"/>
          <c:tx>
            <c:strRef>
              <c:f>'Maintenance_Non Maintenance'!$B$16</c:f>
              <c:strCache>
                <c:ptCount val="1"/>
                <c:pt idx="0">
                  <c:v>Rel-15 5GS / maintenance</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dPt>
            <c:idx val="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2-FC84-4497-8ADF-EDC9082D2DA8}"/>
              </c:ext>
            </c:extLst>
          </c:dPt>
          <c:dPt>
            <c:idx val="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4-FC84-4497-8ADF-EDC9082D2DA8}"/>
              </c:ext>
            </c:extLst>
          </c:dPt>
          <c:dPt>
            <c:idx val="10"/>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6-FC84-4497-8ADF-EDC9082D2DA8}"/>
              </c:ext>
            </c:extLst>
          </c:dPt>
          <c:dPt>
            <c:idx val="11"/>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8-FC84-4497-8ADF-EDC9082D2DA8}"/>
              </c:ext>
            </c:extLst>
          </c:dPt>
          <c:dPt>
            <c:idx val="12"/>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A-FC84-4497-8ADF-EDC9082D2DA8}"/>
              </c:ext>
            </c:extLst>
          </c:dPt>
          <c:dPt>
            <c:idx val="13"/>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C-FC84-4497-8ADF-EDC9082D2DA8}"/>
              </c:ext>
            </c:extLst>
          </c:dPt>
          <c:dPt>
            <c:idx val="14"/>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E-FC84-4497-8ADF-EDC9082D2DA8}"/>
              </c:ext>
            </c:extLst>
          </c:dPt>
          <c:dPt>
            <c:idx val="15"/>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10-FC84-4497-8ADF-EDC9082D2DA8}"/>
              </c:ext>
            </c:extLst>
          </c:dPt>
          <c:dPt>
            <c:idx val="16"/>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12-FC84-4497-8ADF-EDC9082D2DA8}"/>
              </c:ext>
            </c:extLst>
          </c:dPt>
          <c:dPt>
            <c:idx val="1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14-FC84-4497-8ADF-EDC9082D2DA8}"/>
              </c:ext>
            </c:extLst>
          </c:dPt>
          <c:dPt>
            <c:idx val="1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16-FC84-4497-8ADF-EDC9082D2DA8}"/>
              </c:ext>
            </c:extLst>
          </c:dPt>
          <c:dPt>
            <c:idx val="1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18-FC84-4497-8ADF-EDC9082D2DA8}"/>
              </c:ext>
            </c:extLst>
          </c:dPt>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REL-18 FREEZE:  157</c:v>
                </c:pt>
                <c:pt idx="35">
                  <c:v>158</c:v>
                </c:pt>
                <c:pt idx="36">
                  <c:v>159</c:v>
                </c:pt>
                <c:pt idx="37">
                  <c:v>160</c:v>
                </c:pt>
              </c:strCache>
            </c:strRef>
          </c:cat>
          <c:val>
            <c:numRef>
              <c:f>'Maintenance_Non Maintenance'!$BU$16:$DF$16</c:f>
              <c:numCache>
                <c:formatCode>General</c:formatCode>
                <c:ptCount val="38"/>
                <c:pt idx="2" formatCode="0.0">
                  <c:v>18</c:v>
                </c:pt>
                <c:pt idx="3" formatCode="0.0">
                  <c:v>23</c:v>
                </c:pt>
                <c:pt idx="4" formatCode="0.0">
                  <c:v>24</c:v>
                </c:pt>
                <c:pt idx="5" formatCode="0.0">
                  <c:v>27</c:v>
                </c:pt>
                <c:pt idx="6" formatCode="0.0">
                  <c:v>31</c:v>
                </c:pt>
                <c:pt idx="7" formatCode="0.0">
                  <c:v>32.5</c:v>
                </c:pt>
                <c:pt idx="8" formatCode="0.0">
                  <c:v>36</c:v>
                </c:pt>
                <c:pt idx="9" formatCode="0.0">
                  <c:v>37</c:v>
                </c:pt>
                <c:pt idx="10" formatCode="0.0">
                  <c:v>24</c:v>
                </c:pt>
                <c:pt idx="11" formatCode="0.0">
                  <c:v>25</c:v>
                </c:pt>
                <c:pt idx="12" formatCode="0.0">
                  <c:v>19</c:v>
                </c:pt>
                <c:pt idx="13" formatCode="0.0">
                  <c:v>19</c:v>
                </c:pt>
                <c:pt idx="14" formatCode="0.0">
                  <c:v>15</c:v>
                </c:pt>
                <c:pt idx="15" formatCode="0.0">
                  <c:v>15</c:v>
                </c:pt>
                <c:pt idx="16" formatCode="0.0">
                  <c:v>13.7</c:v>
                </c:pt>
                <c:pt idx="17" formatCode="0.0">
                  <c:v>11.5</c:v>
                </c:pt>
                <c:pt idx="18" formatCode="0.0">
                  <c:v>9</c:v>
                </c:pt>
                <c:pt idx="19" formatCode="0.0">
                  <c:v>9.3000000000000007</c:v>
                </c:pt>
                <c:pt idx="20" formatCode="0.0">
                  <c:v>8.1999999999999993</c:v>
                </c:pt>
                <c:pt idx="21" formatCode="0.0">
                  <c:v>7.2</c:v>
                </c:pt>
                <c:pt idx="22" formatCode="0.0">
                  <c:v>6</c:v>
                </c:pt>
                <c:pt idx="23" formatCode="0.0">
                  <c:v>8.9</c:v>
                </c:pt>
                <c:pt idx="24" formatCode="0.0">
                  <c:v>7.7</c:v>
                </c:pt>
                <c:pt idx="25" formatCode="0.0">
                  <c:v>5</c:v>
                </c:pt>
                <c:pt idx="26" formatCode="0.0">
                  <c:v>6</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3</c:v>
                </c:pt>
                <c:pt idx="36" formatCode="0.0">
                  <c:v>0.5</c:v>
                </c:pt>
                <c:pt idx="37" formatCode="0.0">
                  <c:v>1</c:v>
                </c:pt>
              </c:numCache>
            </c:numRef>
          </c:val>
          <c:extLst xmlns:c16r2="http://schemas.microsoft.com/office/drawing/2015/06/chart">
            <c:ext xmlns:c16="http://schemas.microsoft.com/office/drawing/2014/chart" uri="{C3380CC4-5D6E-409C-BE32-E72D297353CC}">
              <c16:uniqueId val="{00000019-FC84-4497-8ADF-EDC9082D2DA8}"/>
            </c:ext>
          </c:extLst>
        </c:ser>
        <c:ser>
          <c:idx val="3"/>
          <c:order val="2"/>
          <c:tx>
            <c:strRef>
              <c:f>'Maintenance_Non Maintenance'!$B$17</c:f>
              <c:strCache>
                <c:ptCount val="1"/>
                <c:pt idx="0">
                  <c:v>Rel-16 work</c:v>
                </c:pt>
              </c:strCache>
            </c:strRef>
          </c:tx>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19050" cap="flat" cmpd="sng" algn="ctr">
              <a:solidFill>
                <a:schemeClr val="accent4">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REL-18 FREEZE:  157</c:v>
                </c:pt>
                <c:pt idx="35">
                  <c:v>158</c:v>
                </c:pt>
                <c:pt idx="36">
                  <c:v>159</c:v>
                </c:pt>
                <c:pt idx="37">
                  <c:v>160</c:v>
                </c:pt>
              </c:strCache>
            </c:strRef>
          </c:cat>
          <c:val>
            <c:numRef>
              <c:f>'Maintenance_Non Maintenance'!$BU$17:$DF$17</c:f>
              <c:numCache>
                <c:formatCode>General</c:formatCode>
                <c:ptCount val="38"/>
                <c:pt idx="7" formatCode="0.0">
                  <c:v>3.7</c:v>
                </c:pt>
                <c:pt idx="10" formatCode="0.0">
                  <c:v>13.5</c:v>
                </c:pt>
                <c:pt idx="11" formatCode="0.0">
                  <c:v>12</c:v>
                </c:pt>
                <c:pt idx="12" formatCode="0.0">
                  <c:v>19.5</c:v>
                </c:pt>
                <c:pt idx="13" formatCode="0.0">
                  <c:v>20</c:v>
                </c:pt>
                <c:pt idx="14" formatCode="0.0">
                  <c:v>26.4</c:v>
                </c:pt>
                <c:pt idx="15" formatCode="0.0">
                  <c:v>28.6</c:v>
                </c:pt>
                <c:pt idx="16" formatCode="0.0">
                  <c:v>31.2</c:v>
                </c:pt>
                <c:pt idx="17" formatCode="0.0">
                  <c:v>34.9</c:v>
                </c:pt>
                <c:pt idx="18" formatCode="0.0">
                  <c:v>34.9</c:v>
                </c:pt>
                <c:pt idx="19" formatCode="0.0">
                  <c:v>34.4</c:v>
                </c:pt>
                <c:pt idx="20" formatCode="0.0">
                  <c:v>35.299999999999997</c:v>
                </c:pt>
                <c:pt idx="21" formatCode="0.0">
                  <c:v>37.700000000000003</c:v>
                </c:pt>
                <c:pt idx="22" formatCode="0.0">
                  <c:v>33</c:v>
                </c:pt>
                <c:pt idx="23" formatCode="0.0">
                  <c:v>21</c:v>
                </c:pt>
                <c:pt idx="24" formatCode="0.0">
                  <c:v>23.2</c:v>
                </c:pt>
                <c:pt idx="25" formatCode="0.0">
                  <c:v>14.5</c:v>
                </c:pt>
                <c:pt idx="26" formatCode="0.0">
                  <c:v>16</c:v>
                </c:pt>
                <c:pt idx="27" formatCode="0.0">
                  <c:v>0</c:v>
                </c:pt>
                <c:pt idx="28" formatCode="0.0">
                  <c:v>0</c:v>
                </c:pt>
                <c:pt idx="29" formatCode="0.0">
                  <c:v>0</c:v>
                </c:pt>
                <c:pt idx="30" formatCode="0.0">
                  <c:v>2</c:v>
                </c:pt>
                <c:pt idx="31" formatCode="0.0">
                  <c:v>0</c:v>
                </c:pt>
                <c:pt idx="32" formatCode="0.0">
                  <c:v>0</c:v>
                </c:pt>
                <c:pt idx="33" formatCode="0.0">
                  <c:v>0</c:v>
                </c:pt>
                <c:pt idx="34" formatCode="0.0">
                  <c:v>0</c:v>
                </c:pt>
                <c:pt idx="35" formatCode="0.0">
                  <c:v>4</c:v>
                </c:pt>
                <c:pt idx="36" formatCode="0.0">
                  <c:v>1</c:v>
                </c:pt>
                <c:pt idx="37" formatCode="0.0">
                  <c:v>2</c:v>
                </c:pt>
              </c:numCache>
            </c:numRef>
          </c:val>
          <c:extLst xmlns:c16r2="http://schemas.microsoft.com/office/drawing/2015/06/chart">
            <c:ext xmlns:c16="http://schemas.microsoft.com/office/drawing/2014/chart" uri="{C3380CC4-5D6E-409C-BE32-E72D297353CC}">
              <c16:uniqueId val="{0000001A-FC84-4497-8ADF-EDC9082D2DA8}"/>
            </c:ext>
          </c:extLst>
        </c:ser>
        <c:ser>
          <c:idx val="5"/>
          <c:order val="3"/>
          <c:tx>
            <c:strRef>
              <c:f>'Maintenance_Non Maintenance'!$B$18</c:f>
              <c:strCache>
                <c:ptCount val="1"/>
                <c:pt idx="0">
                  <c:v>Rel-17 work</c:v>
                </c:pt>
              </c:strCache>
            </c:strRef>
          </c:tx>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REL-18 FREEZE:  157</c:v>
                </c:pt>
                <c:pt idx="35">
                  <c:v>158</c:v>
                </c:pt>
                <c:pt idx="36">
                  <c:v>159</c:v>
                </c:pt>
                <c:pt idx="37">
                  <c:v>160</c:v>
                </c:pt>
              </c:strCache>
            </c:strRef>
          </c:cat>
          <c:val>
            <c:numRef>
              <c:f>'Maintenance_Non Maintenance'!$BU$18:$DF$18</c:f>
              <c:numCache>
                <c:formatCode>General</c:formatCode>
                <c:ptCount val="38"/>
                <c:pt idx="23" formatCode="0.0">
                  <c:v>10.8</c:v>
                </c:pt>
                <c:pt idx="24" formatCode="0.0">
                  <c:v>11</c:v>
                </c:pt>
                <c:pt idx="25" formatCode="0.0">
                  <c:v>12.5</c:v>
                </c:pt>
                <c:pt idx="26" formatCode="0.0">
                  <c:v>0</c:v>
                </c:pt>
                <c:pt idx="27" formatCode="0.0">
                  <c:v>0</c:v>
                </c:pt>
                <c:pt idx="28" formatCode="0.0">
                  <c:v>0</c:v>
                </c:pt>
                <c:pt idx="29" formatCode="0.0">
                  <c:v>0</c:v>
                </c:pt>
                <c:pt idx="30" formatCode="0.0">
                  <c:v>3.5</c:v>
                </c:pt>
                <c:pt idx="31" formatCode="0.0">
                  <c:v>0</c:v>
                </c:pt>
                <c:pt idx="32" formatCode="0.0">
                  <c:v>0.5</c:v>
                </c:pt>
                <c:pt idx="33" formatCode="0.0">
                  <c:v>0</c:v>
                </c:pt>
                <c:pt idx="34" formatCode="0.0">
                  <c:v>1</c:v>
                </c:pt>
                <c:pt idx="35" formatCode="0.0">
                  <c:v>21</c:v>
                </c:pt>
                <c:pt idx="36" formatCode="0.0">
                  <c:v>24</c:v>
                </c:pt>
                <c:pt idx="37" formatCode="0.0">
                  <c:v>22</c:v>
                </c:pt>
              </c:numCache>
            </c:numRef>
          </c:val>
          <c:extLst xmlns:c16r2="http://schemas.microsoft.com/office/drawing/2015/06/chart">
            <c:ext xmlns:c16="http://schemas.microsoft.com/office/drawing/2014/chart" uri="{C3380CC4-5D6E-409C-BE32-E72D297353CC}">
              <c16:uniqueId val="{0000001B-FC84-4497-8ADF-EDC9082D2DA8}"/>
            </c:ext>
          </c:extLst>
        </c:ser>
        <c:ser>
          <c:idx val="1"/>
          <c:order val="4"/>
          <c:tx>
            <c:strRef>
              <c:f>'Maintenance_Non Maintenance'!$B$19</c:f>
              <c:strCache>
                <c:ptCount val="1"/>
                <c:pt idx="0">
                  <c:v>Rel-18 work</c:v>
                </c:pt>
              </c:strCache>
            </c:strRef>
          </c:tx>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REL-18 FREEZE:  157</c:v>
                </c:pt>
                <c:pt idx="35">
                  <c:v>158</c:v>
                </c:pt>
                <c:pt idx="36">
                  <c:v>159</c:v>
                </c:pt>
                <c:pt idx="37">
                  <c:v>160</c:v>
                </c:pt>
              </c:strCache>
            </c:strRef>
          </c:cat>
          <c:val>
            <c:numRef>
              <c:f>'Maintenance_Non Maintenance'!$BU$19:$DF$19</c:f>
              <c:numCache>
                <c:formatCode>General</c:formatCode>
                <c:ptCount val="38"/>
                <c:pt idx="24" formatCode="0.0">
                  <c:v>0</c:v>
                </c:pt>
                <c:pt idx="25" formatCode="0.0">
                  <c:v>0</c:v>
                </c:pt>
                <c:pt idx="26" formatCode="0.0">
                  <c:v>0</c:v>
                </c:pt>
                <c:pt idx="27" formatCode="0.0">
                  <c:v>0</c:v>
                </c:pt>
                <c:pt idx="28" formatCode="0.0">
                  <c:v>0</c:v>
                </c:pt>
                <c:pt idx="29" formatCode="0.0">
                  <c:v>0</c:v>
                </c:pt>
                <c:pt idx="30" formatCode="0.0">
                  <c:v>44</c:v>
                </c:pt>
                <c:pt idx="31" formatCode="0.0">
                  <c:v>0</c:v>
                </c:pt>
                <c:pt idx="32" formatCode="0.0">
                  <c:v>44</c:v>
                </c:pt>
                <c:pt idx="33" formatCode="0.0">
                  <c:v>0</c:v>
                </c:pt>
                <c:pt idx="34" formatCode="0.0">
                  <c:v>39</c:v>
                </c:pt>
                <c:pt idx="35" formatCode="0.0">
                  <c:v>3</c:v>
                </c:pt>
                <c:pt idx="36" formatCode="0.0">
                  <c:v>5</c:v>
                </c:pt>
                <c:pt idx="37" formatCode="0.0">
                  <c:v>6</c:v>
                </c:pt>
              </c:numCache>
            </c:numRef>
          </c:val>
          <c:extLst xmlns:c16r2="http://schemas.microsoft.com/office/drawing/2015/06/chart">
            <c:ext xmlns:c16="http://schemas.microsoft.com/office/drawing/2014/chart" uri="{C3380CC4-5D6E-409C-BE32-E72D297353CC}">
              <c16:uniqueId val="{0000001C-FC84-4497-8ADF-EDC9082D2DA8}"/>
            </c:ext>
          </c:extLst>
        </c:ser>
        <c:ser>
          <c:idx val="4"/>
          <c:order val="5"/>
          <c:tx>
            <c:strRef>
              <c:f>'Maintenance_Non Maintenance'!$B$20</c:f>
              <c:strCache>
                <c:ptCount val="1"/>
                <c:pt idx="0">
                  <c:v>Rel-19 work</c:v>
                </c:pt>
              </c:strCache>
            </c:strRef>
          </c:tx>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REL-18 FREEZE:  157</c:v>
                </c:pt>
                <c:pt idx="35">
                  <c:v>158</c:v>
                </c:pt>
                <c:pt idx="36">
                  <c:v>159</c:v>
                </c:pt>
                <c:pt idx="37">
                  <c:v>160</c:v>
                </c:pt>
              </c:strCache>
            </c:strRef>
          </c:cat>
          <c:val>
            <c:numRef>
              <c:f>'Maintenance_Non Maintenance'!$BU$20:$DF$20</c:f>
              <c:numCache>
                <c:formatCode>General</c:formatCode>
                <c:ptCount val="38"/>
                <c:pt idx="24" formatCode="0.0">
                  <c:v>0</c:v>
                </c:pt>
                <c:pt idx="25" formatCode="0.0">
                  <c:v>0</c:v>
                </c:pt>
                <c:pt idx="26" formatCode="0.0">
                  <c:v>0</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pt idx="36" formatCode="0.0">
                  <c:v>0</c:v>
                </c:pt>
                <c:pt idx="37" formatCode="0.0">
                  <c:v>0</c:v>
                </c:pt>
              </c:numCache>
            </c:numRef>
          </c:val>
          <c:extLst xmlns:c16r2="http://schemas.microsoft.com/office/drawing/2015/06/chart">
            <c:ext xmlns:c16="http://schemas.microsoft.com/office/drawing/2014/chart" uri="{C3380CC4-5D6E-409C-BE32-E72D297353CC}">
              <c16:uniqueId val="{0000001D-FC84-4497-8ADF-EDC9082D2DA8}"/>
            </c:ext>
          </c:extLst>
        </c:ser>
        <c:ser>
          <c:idx val="6"/>
          <c:order val="6"/>
          <c:tx>
            <c:strRef>
              <c:f>'Maintenance_Non Maintenance'!$B$21</c:f>
              <c:strCache>
                <c:ptCount val="1"/>
                <c:pt idx="0">
                  <c:v>TOTALS</c:v>
                </c:pt>
              </c:strCache>
            </c:strRef>
          </c:tx>
          <c:spPr>
            <a:gradFill rotWithShape="1">
              <a:gsLst>
                <a:gs pos="0">
                  <a:schemeClr val="accent1">
                    <a:lumMod val="60000"/>
                    <a:tint val="50000"/>
                    <a:satMod val="300000"/>
                  </a:schemeClr>
                </a:gs>
                <a:gs pos="35000">
                  <a:schemeClr val="accent1">
                    <a:lumMod val="60000"/>
                    <a:tint val="37000"/>
                    <a:satMod val="300000"/>
                  </a:schemeClr>
                </a:gs>
                <a:gs pos="100000">
                  <a:schemeClr val="accent1">
                    <a:lumMod val="60000"/>
                    <a:tint val="15000"/>
                    <a:satMod val="350000"/>
                  </a:schemeClr>
                </a:gs>
              </a:gsLst>
              <a:lin ang="16200000" scaled="1"/>
            </a:gradFill>
            <a:ln w="9525" cap="flat" cmpd="sng" algn="ctr">
              <a:solidFill>
                <a:schemeClr val="accent1">
                  <a:lumMod val="60000"/>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REL-18 FREEZE:  157</c:v>
                </c:pt>
                <c:pt idx="35">
                  <c:v>158</c:v>
                </c:pt>
                <c:pt idx="36">
                  <c:v>159</c:v>
                </c:pt>
                <c:pt idx="37">
                  <c:v>160</c:v>
                </c:pt>
              </c:strCache>
            </c:strRef>
          </c:cat>
          <c:val>
            <c:numRef>
              <c:f>'Maintenance_Non Maintenance'!$BU$21:$DF$21</c:f>
              <c:numCache>
                <c:formatCode>General</c:formatCode>
                <c:ptCount val="38"/>
                <c:pt idx="0">
                  <c:v>36.5</c:v>
                </c:pt>
                <c:pt idx="1">
                  <c:v>39.5</c:v>
                </c:pt>
                <c:pt idx="2">
                  <c:v>25.5</c:v>
                </c:pt>
                <c:pt idx="3">
                  <c:v>37.5</c:v>
                </c:pt>
                <c:pt idx="4">
                  <c:v>43</c:v>
                </c:pt>
                <c:pt idx="5">
                  <c:v>45</c:v>
                </c:pt>
                <c:pt idx="6">
                  <c:v>45.3</c:v>
                </c:pt>
                <c:pt idx="7">
                  <c:v>45.900000000000006</c:v>
                </c:pt>
                <c:pt idx="8">
                  <c:v>45</c:v>
                </c:pt>
                <c:pt idx="9">
                  <c:v>43</c:v>
                </c:pt>
                <c:pt idx="10">
                  <c:v>43</c:v>
                </c:pt>
                <c:pt idx="11">
                  <c:v>42.1</c:v>
                </c:pt>
                <c:pt idx="12">
                  <c:v>43.5</c:v>
                </c:pt>
                <c:pt idx="13">
                  <c:v>43.2</c:v>
                </c:pt>
                <c:pt idx="14">
                  <c:v>42.9</c:v>
                </c:pt>
                <c:pt idx="15">
                  <c:v>44.8</c:v>
                </c:pt>
                <c:pt idx="16">
                  <c:v>47.9</c:v>
                </c:pt>
                <c:pt idx="17">
                  <c:v>47.9</c:v>
                </c:pt>
                <c:pt idx="18">
                  <c:v>44.8</c:v>
                </c:pt>
                <c:pt idx="19">
                  <c:v>44.6</c:v>
                </c:pt>
                <c:pt idx="20">
                  <c:v>45.5</c:v>
                </c:pt>
                <c:pt idx="21">
                  <c:v>45.800000000000004</c:v>
                </c:pt>
                <c:pt idx="22">
                  <c:v>42.5</c:v>
                </c:pt>
                <c:pt idx="23">
                  <c:v>42.8</c:v>
                </c:pt>
                <c:pt idx="24">
                  <c:v>43.5</c:v>
                </c:pt>
                <c:pt idx="25">
                  <c:v>34</c:v>
                </c:pt>
                <c:pt idx="26">
                  <c:v>24</c:v>
                </c:pt>
                <c:pt idx="27">
                  <c:v>0</c:v>
                </c:pt>
                <c:pt idx="28">
                  <c:v>0</c:v>
                </c:pt>
                <c:pt idx="29">
                  <c:v>0</c:v>
                </c:pt>
                <c:pt idx="30">
                  <c:v>49.5</c:v>
                </c:pt>
                <c:pt idx="31">
                  <c:v>0</c:v>
                </c:pt>
                <c:pt idx="32">
                  <c:v>44.5</c:v>
                </c:pt>
                <c:pt idx="33">
                  <c:v>0</c:v>
                </c:pt>
                <c:pt idx="34">
                  <c:v>40</c:v>
                </c:pt>
                <c:pt idx="35">
                  <c:v>31</c:v>
                </c:pt>
                <c:pt idx="36">
                  <c:v>30.5</c:v>
                </c:pt>
                <c:pt idx="37">
                  <c:v>31</c:v>
                </c:pt>
              </c:numCache>
            </c:numRef>
          </c:val>
          <c:extLst xmlns:c16r2="http://schemas.microsoft.com/office/drawing/2015/06/chart">
            <c:ext xmlns:c16="http://schemas.microsoft.com/office/drawing/2014/chart" uri="{C3380CC4-5D6E-409C-BE32-E72D297353CC}">
              <c16:uniqueId val="{0000001E-FC84-4497-8ADF-EDC9082D2DA8}"/>
            </c:ext>
          </c:extLst>
        </c:ser>
        <c:dLbls>
          <c:dLblPos val="ctr"/>
          <c:showLegendKey val="0"/>
          <c:showVal val="1"/>
          <c:showCatName val="0"/>
          <c:showSerName val="0"/>
          <c:showPercent val="0"/>
          <c:showBubbleSize val="0"/>
        </c:dLbls>
        <c:gapWidth val="100"/>
        <c:overlap val="100"/>
        <c:axId val="115430464"/>
        <c:axId val="115430856"/>
      </c:barChart>
      <c:catAx>
        <c:axId val="115430464"/>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en-US"/>
          </a:p>
        </c:txPr>
        <c:crossAx val="115430856"/>
        <c:crosses val="autoZero"/>
        <c:auto val="1"/>
        <c:lblAlgn val="ctr"/>
        <c:lblOffset val="100"/>
        <c:noMultiLvlLbl val="0"/>
      </c:catAx>
      <c:valAx>
        <c:axId val="11543085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115430464"/>
        <c:crosses val="autoZero"/>
        <c:crossBetween val="between"/>
      </c:valAx>
      <c:spPr>
        <a:noFill/>
        <a:ln>
          <a:noFill/>
        </a:ln>
        <a:effectLst/>
      </c:spPr>
    </c:plotArea>
    <c:legend>
      <c:legendPos val="b"/>
      <c:layout>
        <c:manualLayout>
          <c:xMode val="edge"/>
          <c:yMode val="edge"/>
          <c:x val="0.103876664348853"/>
          <c:y val="6.5854624086673086E-2"/>
          <c:w val="0.85088278599321421"/>
          <c:h val="4.197790574685627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SA2#67_on'!$AC$1:$DE$1</c:f>
              <c:strCache>
                <c:ptCount val="81"/>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pt idx="76">
                  <c:v>156-e</c:v>
                </c:pt>
                <c:pt idx="77">
                  <c:v>REL-18 FREEZE:  157</c:v>
                </c:pt>
                <c:pt idx="78">
                  <c:v>158</c:v>
                </c:pt>
                <c:pt idx="79">
                  <c:v>159</c:v>
                </c:pt>
                <c:pt idx="80">
                  <c:v>160</c:v>
                </c:pt>
              </c:strCache>
            </c:strRef>
          </c:cat>
          <c:val>
            <c:numRef>
              <c:f>'Results SA2#67_on'!$AC$2:$DE$2</c:f>
              <c:numCache>
                <c:formatCode>0</c:formatCode>
                <c:ptCount val="81"/>
                <c:pt idx="0">
                  <c:v>108</c:v>
                </c:pt>
                <c:pt idx="1">
                  <c:v>117</c:v>
                </c:pt>
                <c:pt idx="2">
                  <c:v>115</c:v>
                </c:pt>
                <c:pt idx="3">
                  <c:v>134</c:v>
                </c:pt>
                <c:pt idx="4" formatCode="General">
                  <c:v>147</c:v>
                </c:pt>
                <c:pt idx="5" formatCode="General">
                  <c:v>170</c:v>
                </c:pt>
                <c:pt idx="6">
                  <c:v>168</c:v>
                </c:pt>
                <c:pt idx="7">
                  <c:v>165</c:v>
                </c:pt>
                <c:pt idx="8">
                  <c:v>134</c:v>
                </c:pt>
                <c:pt idx="9">
                  <c:v>123</c:v>
                </c:pt>
                <c:pt idx="10">
                  <c:v>56</c:v>
                </c:pt>
                <c:pt idx="11">
                  <c:v>145</c:v>
                </c:pt>
                <c:pt idx="12">
                  <c:v>150</c:v>
                </c:pt>
                <c:pt idx="13">
                  <c:v>130</c:v>
                </c:pt>
                <c:pt idx="14">
                  <c:v>212</c:v>
                </c:pt>
                <c:pt idx="15">
                  <c:v>198</c:v>
                </c:pt>
                <c:pt idx="16">
                  <c:v>162</c:v>
                </c:pt>
                <c:pt idx="17">
                  <c:v>162</c:v>
                </c:pt>
                <c:pt idx="18">
                  <c:v>168</c:v>
                </c:pt>
                <c:pt idx="19">
                  <c:v>161</c:v>
                </c:pt>
                <c:pt idx="20">
                  <c:v>61</c:v>
                </c:pt>
                <c:pt idx="21">
                  <c:v>151</c:v>
                </c:pt>
                <c:pt idx="22">
                  <c:v>175</c:v>
                </c:pt>
                <c:pt idx="23">
                  <c:v>180</c:v>
                </c:pt>
                <c:pt idx="24">
                  <c:v>87</c:v>
                </c:pt>
                <c:pt idx="25">
                  <c:v>86</c:v>
                </c:pt>
                <c:pt idx="26">
                  <c:v>224</c:v>
                </c:pt>
                <c:pt idx="27">
                  <c:v>278</c:v>
                </c:pt>
                <c:pt idx="28">
                  <c:v>317</c:v>
                </c:pt>
                <c:pt idx="29">
                  <c:v>158</c:v>
                </c:pt>
                <c:pt idx="30">
                  <c:v>210</c:v>
                </c:pt>
                <c:pt idx="31" formatCode="General">
                  <c:v>151</c:v>
                </c:pt>
                <c:pt idx="32" formatCode="General">
                  <c:v>224</c:v>
                </c:pt>
                <c:pt idx="33" formatCode="General">
                  <c:v>269</c:v>
                </c:pt>
                <c:pt idx="34" formatCode="General">
                  <c:v>264</c:v>
                </c:pt>
                <c:pt idx="35" formatCode="General">
                  <c:v>311</c:v>
                </c:pt>
                <c:pt idx="36" formatCode="General">
                  <c:v>368</c:v>
                </c:pt>
                <c:pt idx="37" formatCode="General">
                  <c:v>67</c:v>
                </c:pt>
                <c:pt idx="38" formatCode="General">
                  <c:v>414</c:v>
                </c:pt>
                <c:pt idx="39" formatCode="General">
                  <c:v>467</c:v>
                </c:pt>
                <c:pt idx="40" formatCode="General">
                  <c:v>399</c:v>
                </c:pt>
                <c:pt idx="41" formatCode="General">
                  <c:v>516</c:v>
                </c:pt>
                <c:pt idx="42" formatCode="General">
                  <c:v>483</c:v>
                </c:pt>
                <c:pt idx="43" formatCode="General">
                  <c:v>434</c:v>
                </c:pt>
                <c:pt idx="44" formatCode="General">
                  <c:v>364</c:v>
                </c:pt>
                <c:pt idx="45" formatCode="General">
                  <c:v>423</c:v>
                </c:pt>
                <c:pt idx="46" formatCode="General">
                  <c:v>427</c:v>
                </c:pt>
                <c:pt idx="47" formatCode="General">
                  <c:v>503</c:v>
                </c:pt>
                <c:pt idx="48" formatCode="General">
                  <c:v>407</c:v>
                </c:pt>
                <c:pt idx="49" formatCode="General">
                  <c:v>432</c:v>
                </c:pt>
                <c:pt idx="50" formatCode="General">
                  <c:v>417</c:v>
                </c:pt>
                <c:pt idx="51" formatCode="General">
                  <c:v>561</c:v>
                </c:pt>
                <c:pt idx="52" formatCode="General">
                  <c:v>446</c:v>
                </c:pt>
                <c:pt idx="53" formatCode="General">
                  <c:v>508</c:v>
                </c:pt>
                <c:pt idx="54" formatCode="General">
                  <c:v>480</c:v>
                </c:pt>
                <c:pt idx="55" formatCode="General">
                  <c:v>406</c:v>
                </c:pt>
                <c:pt idx="56" formatCode="General">
                  <c:v>237</c:v>
                </c:pt>
                <c:pt idx="57" formatCode="General">
                  <c:v>318</c:v>
                </c:pt>
                <c:pt idx="58" formatCode="General">
                  <c:v>529</c:v>
                </c:pt>
                <c:pt idx="59" formatCode="General">
                  <c:v>730</c:v>
                </c:pt>
                <c:pt idx="60" formatCode="General">
                  <c:v>679</c:v>
                </c:pt>
                <c:pt idx="61" formatCode="General">
                  <c:v>494</c:v>
                </c:pt>
                <c:pt idx="62" formatCode="General">
                  <c:v>591</c:v>
                </c:pt>
                <c:pt idx="63" formatCode="General">
                  <c:v>409</c:v>
                </c:pt>
                <c:pt idx="64" formatCode="General">
                  <c:v>598</c:v>
                </c:pt>
                <c:pt idx="65" formatCode="General">
                  <c:v>760</c:v>
                </c:pt>
                <c:pt idx="66" formatCode="General">
                  <c:v>322</c:v>
                </c:pt>
                <c:pt idx="67" formatCode="General">
                  <c:v>368</c:v>
                </c:pt>
                <c:pt idx="68" formatCode="General">
                  <c:v>805</c:v>
                </c:pt>
                <c:pt idx="69" formatCode="General">
                  <c:v>657</c:v>
                </c:pt>
                <c:pt idx="70" formatCode="General">
                  <c:v>753</c:v>
                </c:pt>
                <c:pt idx="71" formatCode="General">
                  <c:v>877</c:v>
                </c:pt>
                <c:pt idx="72" formatCode="General">
                  <c:v>711</c:v>
                </c:pt>
                <c:pt idx="73" formatCode="General">
                  <c:v>413</c:v>
                </c:pt>
                <c:pt idx="74" formatCode="General">
                  <c:v>561</c:v>
                </c:pt>
                <c:pt idx="75" formatCode="General">
                  <c:v>474</c:v>
                </c:pt>
                <c:pt idx="76" formatCode="General">
                  <c:v>528</c:v>
                </c:pt>
                <c:pt idx="77" formatCode="General">
                  <c:v>502</c:v>
                </c:pt>
                <c:pt idx="78" formatCode="General">
                  <c:v>387</c:v>
                </c:pt>
                <c:pt idx="79" formatCode="General">
                  <c:v>381</c:v>
                </c:pt>
                <c:pt idx="80" formatCode="General">
                  <c:v>415</c:v>
                </c:pt>
              </c:numCache>
            </c:numRef>
          </c:val>
          <c:extLst xmlns:c16r2="http://schemas.microsoft.com/office/drawing/2015/06/chart">
            <c:ext xmlns:c16="http://schemas.microsoft.com/office/drawing/2014/chart" uri="{C3380CC4-5D6E-409C-BE32-E72D297353CC}">
              <c16:uniqueId val="{00000000-48B2-429D-9AC1-7A9F5AC74700}"/>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SA2#67_on'!$AC$1:$DE$1</c:f>
              <c:strCache>
                <c:ptCount val="81"/>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pt idx="76">
                  <c:v>156-e</c:v>
                </c:pt>
                <c:pt idx="77">
                  <c:v>REL-18 FREEZE:  157</c:v>
                </c:pt>
                <c:pt idx="78">
                  <c:v>158</c:v>
                </c:pt>
                <c:pt idx="79">
                  <c:v>159</c:v>
                </c:pt>
                <c:pt idx="80">
                  <c:v>160</c:v>
                </c:pt>
              </c:strCache>
            </c:strRef>
          </c:cat>
          <c:val>
            <c:numRef>
              <c:f>'Results SA2#67_on'!$AC$3:$DE$3</c:f>
              <c:numCache>
                <c:formatCode>0</c:formatCode>
                <c:ptCount val="81"/>
                <c:pt idx="0">
                  <c:v>77</c:v>
                </c:pt>
                <c:pt idx="1">
                  <c:v>149</c:v>
                </c:pt>
                <c:pt idx="2">
                  <c:v>91</c:v>
                </c:pt>
                <c:pt idx="3">
                  <c:v>138</c:v>
                </c:pt>
                <c:pt idx="4">
                  <c:v>144</c:v>
                </c:pt>
                <c:pt idx="5">
                  <c:v>124</c:v>
                </c:pt>
                <c:pt idx="6">
                  <c:v>101</c:v>
                </c:pt>
                <c:pt idx="7">
                  <c:v>131</c:v>
                </c:pt>
                <c:pt idx="8">
                  <c:v>117</c:v>
                </c:pt>
                <c:pt idx="9">
                  <c:v>23</c:v>
                </c:pt>
                <c:pt idx="10">
                  <c:v>3</c:v>
                </c:pt>
                <c:pt idx="11">
                  <c:v>49</c:v>
                </c:pt>
                <c:pt idx="12">
                  <c:v>63</c:v>
                </c:pt>
                <c:pt idx="13">
                  <c:v>72</c:v>
                </c:pt>
                <c:pt idx="14">
                  <c:v>70</c:v>
                </c:pt>
                <c:pt idx="15">
                  <c:v>66</c:v>
                </c:pt>
                <c:pt idx="16">
                  <c:v>73</c:v>
                </c:pt>
                <c:pt idx="17">
                  <c:v>74</c:v>
                </c:pt>
                <c:pt idx="18">
                  <c:v>65</c:v>
                </c:pt>
                <c:pt idx="19">
                  <c:v>27</c:v>
                </c:pt>
                <c:pt idx="20">
                  <c:v>34</c:v>
                </c:pt>
                <c:pt idx="21">
                  <c:v>145</c:v>
                </c:pt>
                <c:pt idx="22">
                  <c:v>112</c:v>
                </c:pt>
                <c:pt idx="23">
                  <c:v>120</c:v>
                </c:pt>
                <c:pt idx="24">
                  <c:v>35</c:v>
                </c:pt>
                <c:pt idx="25">
                  <c:v>120</c:v>
                </c:pt>
                <c:pt idx="26">
                  <c:v>90</c:v>
                </c:pt>
                <c:pt idx="27">
                  <c:v>53</c:v>
                </c:pt>
                <c:pt idx="28">
                  <c:v>52</c:v>
                </c:pt>
                <c:pt idx="29">
                  <c:v>166</c:v>
                </c:pt>
                <c:pt idx="30">
                  <c:v>108</c:v>
                </c:pt>
                <c:pt idx="31" formatCode="General">
                  <c:v>122</c:v>
                </c:pt>
                <c:pt idx="32" formatCode="General">
                  <c:v>178</c:v>
                </c:pt>
                <c:pt idx="33" formatCode="General">
                  <c:v>254</c:v>
                </c:pt>
                <c:pt idx="34" formatCode="General">
                  <c:v>254</c:v>
                </c:pt>
                <c:pt idx="35" formatCode="General">
                  <c:v>188</c:v>
                </c:pt>
                <c:pt idx="36" formatCode="General">
                  <c:v>200</c:v>
                </c:pt>
                <c:pt idx="37" formatCode="General">
                  <c:v>2</c:v>
                </c:pt>
                <c:pt idx="38" formatCode="General">
                  <c:v>148</c:v>
                </c:pt>
                <c:pt idx="39" formatCode="General">
                  <c:v>85</c:v>
                </c:pt>
                <c:pt idx="40" formatCode="General">
                  <c:v>176</c:v>
                </c:pt>
                <c:pt idx="41" formatCode="General">
                  <c:v>154</c:v>
                </c:pt>
                <c:pt idx="42" formatCode="General">
                  <c:v>186</c:v>
                </c:pt>
                <c:pt idx="43" formatCode="General">
                  <c:v>189</c:v>
                </c:pt>
                <c:pt idx="44" formatCode="General">
                  <c:v>170</c:v>
                </c:pt>
                <c:pt idx="45" formatCode="General">
                  <c:v>185</c:v>
                </c:pt>
                <c:pt idx="46" formatCode="General">
                  <c:v>188</c:v>
                </c:pt>
                <c:pt idx="47" formatCode="General">
                  <c:v>160</c:v>
                </c:pt>
                <c:pt idx="48" formatCode="General">
                  <c:v>133</c:v>
                </c:pt>
                <c:pt idx="49" formatCode="General">
                  <c:v>193</c:v>
                </c:pt>
                <c:pt idx="50" formatCode="General">
                  <c:v>274</c:v>
                </c:pt>
                <c:pt idx="51" formatCode="General">
                  <c:v>154</c:v>
                </c:pt>
                <c:pt idx="52" formatCode="General">
                  <c:v>265</c:v>
                </c:pt>
                <c:pt idx="53" formatCode="General">
                  <c:v>473</c:v>
                </c:pt>
                <c:pt idx="54" formatCode="General">
                  <c:v>351</c:v>
                </c:pt>
                <c:pt idx="55" formatCode="General">
                  <c:v>249</c:v>
                </c:pt>
                <c:pt idx="56" formatCode="General">
                  <c:v>71</c:v>
                </c:pt>
                <c:pt idx="57" formatCode="General">
                  <c:v>33</c:v>
                </c:pt>
                <c:pt idx="58" formatCode="General">
                  <c:v>43</c:v>
                </c:pt>
                <c:pt idx="59" formatCode="General">
                  <c:v>94</c:v>
                </c:pt>
                <c:pt idx="60" formatCode="General">
                  <c:v>66</c:v>
                </c:pt>
                <c:pt idx="61" formatCode="General">
                  <c:v>65</c:v>
                </c:pt>
                <c:pt idx="62" formatCode="General">
                  <c:v>119</c:v>
                </c:pt>
                <c:pt idx="63" formatCode="General">
                  <c:v>98</c:v>
                </c:pt>
                <c:pt idx="64" formatCode="General">
                  <c:v>105</c:v>
                </c:pt>
                <c:pt idx="65" formatCode="General">
                  <c:v>83</c:v>
                </c:pt>
                <c:pt idx="66" formatCode="General">
                  <c:v>102</c:v>
                </c:pt>
                <c:pt idx="67" formatCode="General">
                  <c:v>82</c:v>
                </c:pt>
                <c:pt idx="68" formatCode="General">
                  <c:v>175</c:v>
                </c:pt>
                <c:pt idx="69" formatCode="General">
                  <c:v>189</c:v>
                </c:pt>
                <c:pt idx="70" formatCode="General">
                  <c:v>148</c:v>
                </c:pt>
                <c:pt idx="71" formatCode="General">
                  <c:v>311</c:v>
                </c:pt>
                <c:pt idx="72" formatCode="General">
                  <c:v>189</c:v>
                </c:pt>
                <c:pt idx="73" formatCode="General">
                  <c:v>53</c:v>
                </c:pt>
                <c:pt idx="74" formatCode="General">
                  <c:v>409</c:v>
                </c:pt>
                <c:pt idx="75" formatCode="General">
                  <c:v>375</c:v>
                </c:pt>
                <c:pt idx="76" formatCode="General">
                  <c:v>486</c:v>
                </c:pt>
                <c:pt idx="77" formatCode="General">
                  <c:v>441</c:v>
                </c:pt>
                <c:pt idx="78" formatCode="General">
                  <c:v>528</c:v>
                </c:pt>
                <c:pt idx="79" formatCode="General">
                  <c:v>592</c:v>
                </c:pt>
                <c:pt idx="80" formatCode="General">
                  <c:v>724</c:v>
                </c:pt>
              </c:numCache>
            </c:numRef>
          </c:val>
          <c:extLst xmlns:c16r2="http://schemas.microsoft.com/office/drawing/2015/06/chart">
            <c:ext xmlns:c16="http://schemas.microsoft.com/office/drawing/2014/chart" uri="{C3380CC4-5D6E-409C-BE32-E72D297353CC}">
              <c16:uniqueId val="{00000001-48B2-429D-9AC1-7A9F5AC74700}"/>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SA2#67_on'!$AC$1:$DE$1</c:f>
              <c:strCache>
                <c:ptCount val="81"/>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pt idx="76">
                  <c:v>156-e</c:v>
                </c:pt>
                <c:pt idx="77">
                  <c:v>REL-18 FREEZE:  157</c:v>
                </c:pt>
                <c:pt idx="78">
                  <c:v>158</c:v>
                </c:pt>
                <c:pt idx="79">
                  <c:v>159</c:v>
                </c:pt>
                <c:pt idx="80">
                  <c:v>160</c:v>
                </c:pt>
              </c:strCache>
            </c:strRef>
          </c:cat>
          <c:val>
            <c:numRef>
              <c:f>'Results SA2#67_on'!$AC$4:$DE$4</c:f>
              <c:numCache>
                <c:formatCode>0</c:formatCode>
                <c:ptCount val="81"/>
                <c:pt idx="0">
                  <c:v>120</c:v>
                </c:pt>
                <c:pt idx="1">
                  <c:v>139</c:v>
                </c:pt>
                <c:pt idx="2">
                  <c:v>155</c:v>
                </c:pt>
                <c:pt idx="3">
                  <c:v>131</c:v>
                </c:pt>
                <c:pt idx="4">
                  <c:v>123</c:v>
                </c:pt>
                <c:pt idx="5">
                  <c:v>121</c:v>
                </c:pt>
                <c:pt idx="6">
                  <c:v>110</c:v>
                </c:pt>
                <c:pt idx="7">
                  <c:v>165</c:v>
                </c:pt>
                <c:pt idx="8">
                  <c:v>172</c:v>
                </c:pt>
                <c:pt idx="9">
                  <c:v>141</c:v>
                </c:pt>
                <c:pt idx="10">
                  <c:v>62</c:v>
                </c:pt>
                <c:pt idx="11">
                  <c:v>95</c:v>
                </c:pt>
                <c:pt idx="12">
                  <c:v>137</c:v>
                </c:pt>
                <c:pt idx="13">
                  <c:v>143</c:v>
                </c:pt>
                <c:pt idx="14">
                  <c:v>143</c:v>
                </c:pt>
                <c:pt idx="15">
                  <c:v>143</c:v>
                </c:pt>
                <c:pt idx="16">
                  <c:v>141</c:v>
                </c:pt>
                <c:pt idx="17">
                  <c:v>120</c:v>
                </c:pt>
                <c:pt idx="18">
                  <c:v>77</c:v>
                </c:pt>
                <c:pt idx="19">
                  <c:v>65</c:v>
                </c:pt>
                <c:pt idx="20">
                  <c:v>38</c:v>
                </c:pt>
                <c:pt idx="21">
                  <c:v>103</c:v>
                </c:pt>
                <c:pt idx="22">
                  <c:v>78</c:v>
                </c:pt>
                <c:pt idx="23">
                  <c:v>124</c:v>
                </c:pt>
                <c:pt idx="24">
                  <c:v>43</c:v>
                </c:pt>
                <c:pt idx="25">
                  <c:v>112</c:v>
                </c:pt>
                <c:pt idx="26">
                  <c:v>137</c:v>
                </c:pt>
                <c:pt idx="27">
                  <c:v>119</c:v>
                </c:pt>
                <c:pt idx="28">
                  <c:v>131</c:v>
                </c:pt>
                <c:pt idx="29">
                  <c:v>70</c:v>
                </c:pt>
                <c:pt idx="30">
                  <c:v>97</c:v>
                </c:pt>
                <c:pt idx="31" formatCode="General">
                  <c:v>95</c:v>
                </c:pt>
                <c:pt idx="32" formatCode="General">
                  <c:v>101</c:v>
                </c:pt>
                <c:pt idx="33" formatCode="General">
                  <c:v>138</c:v>
                </c:pt>
                <c:pt idx="34" formatCode="General">
                  <c:v>142</c:v>
                </c:pt>
                <c:pt idx="35" formatCode="General">
                  <c:v>119</c:v>
                </c:pt>
                <c:pt idx="36" formatCode="General">
                  <c:v>109</c:v>
                </c:pt>
                <c:pt idx="37" formatCode="General">
                  <c:v>7</c:v>
                </c:pt>
                <c:pt idx="38" formatCode="General">
                  <c:v>163</c:v>
                </c:pt>
                <c:pt idx="39" formatCode="General">
                  <c:v>137</c:v>
                </c:pt>
                <c:pt idx="40" formatCode="General">
                  <c:v>142</c:v>
                </c:pt>
                <c:pt idx="41" formatCode="General">
                  <c:v>137</c:v>
                </c:pt>
                <c:pt idx="42" formatCode="General">
                  <c:v>132</c:v>
                </c:pt>
                <c:pt idx="43" formatCode="General">
                  <c:v>183</c:v>
                </c:pt>
                <c:pt idx="44" formatCode="General">
                  <c:v>113</c:v>
                </c:pt>
                <c:pt idx="45" formatCode="General">
                  <c:v>90</c:v>
                </c:pt>
                <c:pt idx="46" formatCode="General">
                  <c:v>132</c:v>
                </c:pt>
                <c:pt idx="47" formatCode="General">
                  <c:v>158</c:v>
                </c:pt>
                <c:pt idx="48" formatCode="General">
                  <c:v>124</c:v>
                </c:pt>
                <c:pt idx="49" formatCode="General">
                  <c:v>138</c:v>
                </c:pt>
                <c:pt idx="50" formatCode="General">
                  <c:v>216</c:v>
                </c:pt>
                <c:pt idx="51" formatCode="General">
                  <c:v>198</c:v>
                </c:pt>
                <c:pt idx="52" formatCode="General">
                  <c:v>181</c:v>
                </c:pt>
                <c:pt idx="53" formatCode="General">
                  <c:v>177</c:v>
                </c:pt>
                <c:pt idx="54" formatCode="General">
                  <c:v>187</c:v>
                </c:pt>
                <c:pt idx="55" formatCode="General">
                  <c:v>169</c:v>
                </c:pt>
                <c:pt idx="56" formatCode="General">
                  <c:v>202</c:v>
                </c:pt>
                <c:pt idx="57" formatCode="General">
                  <c:v>196</c:v>
                </c:pt>
                <c:pt idx="58" formatCode="General">
                  <c:v>202</c:v>
                </c:pt>
                <c:pt idx="59" formatCode="General">
                  <c:v>255</c:v>
                </c:pt>
                <c:pt idx="60" formatCode="General">
                  <c:v>217</c:v>
                </c:pt>
                <c:pt idx="61" formatCode="General">
                  <c:v>213</c:v>
                </c:pt>
                <c:pt idx="62" formatCode="General">
                  <c:v>290</c:v>
                </c:pt>
                <c:pt idx="63" formatCode="General">
                  <c:v>235</c:v>
                </c:pt>
                <c:pt idx="64" formatCode="General">
                  <c:v>334</c:v>
                </c:pt>
                <c:pt idx="65" formatCode="General">
                  <c:v>398</c:v>
                </c:pt>
                <c:pt idx="66" formatCode="General">
                  <c:v>197</c:v>
                </c:pt>
                <c:pt idx="67" formatCode="General">
                  <c:v>295</c:v>
                </c:pt>
                <c:pt idx="68" formatCode="General">
                  <c:v>253</c:v>
                </c:pt>
                <c:pt idx="69" formatCode="General">
                  <c:v>180</c:v>
                </c:pt>
                <c:pt idx="70" formatCode="General">
                  <c:v>181</c:v>
                </c:pt>
                <c:pt idx="71" formatCode="General">
                  <c:v>370</c:v>
                </c:pt>
                <c:pt idx="72" formatCode="General">
                  <c:v>178</c:v>
                </c:pt>
                <c:pt idx="73" formatCode="General">
                  <c:v>111</c:v>
                </c:pt>
                <c:pt idx="74" formatCode="General">
                  <c:v>226</c:v>
                </c:pt>
                <c:pt idx="75" formatCode="General">
                  <c:v>106</c:v>
                </c:pt>
                <c:pt idx="76" formatCode="General">
                  <c:v>313</c:v>
                </c:pt>
                <c:pt idx="77" formatCode="General">
                  <c:v>145</c:v>
                </c:pt>
                <c:pt idx="78" formatCode="General">
                  <c:v>180</c:v>
                </c:pt>
                <c:pt idx="79" formatCode="General">
                  <c:v>163</c:v>
                </c:pt>
                <c:pt idx="80" formatCode="General">
                  <c:v>117</c:v>
                </c:pt>
              </c:numCache>
            </c:numRef>
          </c:val>
          <c:extLst xmlns:c16r2="http://schemas.microsoft.com/office/drawing/2015/06/chart">
            <c:ext xmlns:c16="http://schemas.microsoft.com/office/drawing/2014/chart" uri="{C3380CC4-5D6E-409C-BE32-E72D297353CC}">
              <c16:uniqueId val="{00000002-48B2-429D-9AC1-7A9F5AC74700}"/>
            </c:ext>
          </c:extLst>
        </c:ser>
        <c:dLbls>
          <c:showLegendKey val="0"/>
          <c:showVal val="0"/>
          <c:showCatName val="0"/>
          <c:showSerName val="0"/>
          <c:showPercent val="0"/>
          <c:showBubbleSize val="0"/>
        </c:dLbls>
        <c:gapWidth val="150"/>
        <c:overlap val="100"/>
        <c:axId val="115425760"/>
        <c:axId val="194611224"/>
      </c:barChart>
      <c:catAx>
        <c:axId val="115425760"/>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94611224"/>
        <c:crosses val="autoZero"/>
        <c:auto val="1"/>
        <c:lblAlgn val="ctr"/>
        <c:lblOffset val="100"/>
        <c:tickLblSkip val="1"/>
        <c:noMultiLvlLbl val="0"/>
      </c:catAx>
      <c:valAx>
        <c:axId val="194611224"/>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115425760"/>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'Rel-15_Rel-19 CRs'!$A$4</c:f>
              <c:strCache>
                <c:ptCount val="1"/>
                <c:pt idx="0">
                  <c:v>Rel-15 PCR/draftCR</c:v>
                </c:pt>
              </c:strCache>
            </c:strRef>
          </c:tx>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CRs'!$B$4:$BB$4</c:f>
              <c:numCache>
                <c:formatCode>General</c:formatCode>
                <c:ptCount val="53"/>
                <c:pt idx="3">
                  <c:v>63</c:v>
                </c:pt>
                <c:pt idx="4">
                  <c:v>126</c:v>
                </c:pt>
                <c:pt idx="5">
                  <c:v>117</c:v>
                </c:pt>
                <c:pt idx="6">
                  <c:v>121</c:v>
                </c:pt>
                <c:pt idx="7">
                  <c:v>171</c:v>
                </c:pt>
                <c:pt idx="8">
                  <c:v>214</c:v>
                </c:pt>
                <c:pt idx="9">
                  <c:v>62</c:v>
                </c:pt>
                <c:pt idx="10">
                  <c:v>287</c:v>
                </c:pt>
                <c:pt idx="11">
                  <c:v>328</c:v>
                </c:pt>
                <c:pt idx="12">
                  <c:v>182</c:v>
                </c:pt>
                <c:pt idx="13">
                  <c:v>4</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numCache>
            </c:numRef>
          </c:val>
          <c:extLst xmlns:c16r2="http://schemas.microsoft.com/office/drawing/2015/06/chart">
            <c:ext xmlns:c16="http://schemas.microsoft.com/office/drawing/2014/chart" uri="{C3380CC4-5D6E-409C-BE32-E72D297353CC}">
              <c16:uniqueId val="{00000000-18D7-46CB-8F24-1B2E16039F79}"/>
            </c:ext>
          </c:extLst>
        </c:ser>
        <c:ser>
          <c:idx val="1"/>
          <c:order val="1"/>
          <c:tx>
            <c:strRef>
              <c:f>'Rel-15_Rel-19 CRs'!$A$5</c:f>
              <c:strCache>
                <c:ptCount val="1"/>
                <c:pt idx="0">
                  <c:v>Rel-15 CR</c:v>
                </c:pt>
              </c:strCache>
            </c:strRef>
          </c:tx>
          <c:spPr>
            <a:solidFill>
              <a:schemeClr val="accent2">
                <a:lumMod val="50000"/>
              </a:schemeClr>
            </a:solidFill>
          </c:spPr>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CRs'!$B$5:$BB$5</c:f>
              <c:numCache>
                <c:formatCode>General</c:formatCode>
                <c:ptCount val="53"/>
                <c:pt idx="7">
                  <c:v>19</c:v>
                </c:pt>
                <c:pt idx="8">
                  <c:v>19</c:v>
                </c:pt>
                <c:pt idx="10">
                  <c:v>27</c:v>
                </c:pt>
                <c:pt idx="11">
                  <c:v>27</c:v>
                </c:pt>
                <c:pt idx="12">
                  <c:v>12</c:v>
                </c:pt>
                <c:pt idx="13">
                  <c:v>351</c:v>
                </c:pt>
                <c:pt idx="14">
                  <c:v>201</c:v>
                </c:pt>
                <c:pt idx="15">
                  <c:v>213</c:v>
                </c:pt>
                <c:pt idx="16">
                  <c:v>119</c:v>
                </c:pt>
                <c:pt idx="17">
                  <c:v>159</c:v>
                </c:pt>
                <c:pt idx="18">
                  <c:v>100</c:v>
                </c:pt>
                <c:pt idx="19">
                  <c:v>102</c:v>
                </c:pt>
                <c:pt idx="20">
                  <c:v>78</c:v>
                </c:pt>
                <c:pt idx="21">
                  <c:v>74</c:v>
                </c:pt>
                <c:pt idx="22">
                  <c:v>50</c:v>
                </c:pt>
                <c:pt idx="23">
                  <c:v>40</c:v>
                </c:pt>
                <c:pt idx="24">
                  <c:v>17</c:v>
                </c:pt>
                <c:pt idx="25">
                  <c:v>6</c:v>
                </c:pt>
                <c:pt idx="26">
                  <c:v>10</c:v>
                </c:pt>
                <c:pt idx="27">
                  <c:v>3</c:v>
                </c:pt>
                <c:pt idx="28">
                  <c:v>4</c:v>
                </c:pt>
                <c:pt idx="29">
                  <c:v>6</c:v>
                </c:pt>
                <c:pt idx="30">
                  <c:v>2</c:v>
                </c:pt>
                <c:pt idx="31">
                  <c:v>5</c:v>
                </c:pt>
                <c:pt idx="32">
                  <c:v>6</c:v>
                </c:pt>
                <c:pt idx="33">
                  <c:v>0</c:v>
                </c:pt>
                <c:pt idx="34">
                  <c:v>3</c:v>
                </c:pt>
                <c:pt idx="35">
                  <c:v>2</c:v>
                </c:pt>
                <c:pt idx="36">
                  <c:v>1</c:v>
                </c:pt>
                <c:pt idx="37">
                  <c:v>2</c:v>
                </c:pt>
                <c:pt idx="38">
                  <c:v>0</c:v>
                </c:pt>
                <c:pt idx="39">
                  <c:v>0</c:v>
                </c:pt>
                <c:pt idx="40">
                  <c:v>1</c:v>
                </c:pt>
                <c:pt idx="41">
                  <c:v>0</c:v>
                </c:pt>
                <c:pt idx="42">
                  <c:v>1</c:v>
                </c:pt>
                <c:pt idx="43">
                  <c:v>1</c:v>
                </c:pt>
                <c:pt idx="44">
                  <c:v>0</c:v>
                </c:pt>
                <c:pt idx="45">
                  <c:v>0</c:v>
                </c:pt>
                <c:pt idx="46">
                  <c:v>0</c:v>
                </c:pt>
                <c:pt idx="47">
                  <c:v>0</c:v>
                </c:pt>
                <c:pt idx="48">
                  <c:v>0</c:v>
                </c:pt>
                <c:pt idx="49">
                  <c:v>0</c:v>
                </c:pt>
                <c:pt idx="50">
                  <c:v>1</c:v>
                </c:pt>
                <c:pt idx="51">
                  <c:v>0</c:v>
                </c:pt>
                <c:pt idx="52">
                  <c:v>0</c:v>
                </c:pt>
              </c:numCache>
            </c:numRef>
          </c:val>
          <c:extLst xmlns:c16r2="http://schemas.microsoft.com/office/drawing/2015/06/chart">
            <c:ext xmlns:c16="http://schemas.microsoft.com/office/drawing/2014/chart" uri="{C3380CC4-5D6E-409C-BE32-E72D297353CC}">
              <c16:uniqueId val="{00000001-18D7-46CB-8F24-1B2E16039F79}"/>
            </c:ext>
          </c:extLst>
        </c:ser>
        <c:ser>
          <c:idx val="2"/>
          <c:order val="2"/>
          <c:tx>
            <c:strRef>
              <c:f>'Rel-15_Rel-19 CRs'!$A$6</c:f>
              <c:strCache>
                <c:ptCount val="1"/>
                <c:pt idx="0">
                  <c:v>Rel-16 PCR/draftCR</c:v>
                </c:pt>
              </c:strCache>
            </c:strRef>
          </c:tx>
          <c:spPr>
            <a:solidFill>
              <a:srgbClr val="00B050"/>
            </a:solidFill>
          </c:spPr>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CRs'!$B$6:$BB$6</c:f>
              <c:numCache>
                <c:formatCode>General</c:formatCode>
                <c:ptCount val="53"/>
                <c:pt idx="12">
                  <c:v>43</c:v>
                </c:pt>
                <c:pt idx="13">
                  <c:v>80</c:v>
                </c:pt>
                <c:pt idx="14">
                  <c:v>170</c:v>
                </c:pt>
                <c:pt idx="15">
                  <c:v>147</c:v>
                </c:pt>
                <c:pt idx="16">
                  <c:v>181</c:v>
                </c:pt>
                <c:pt idx="17">
                  <c:v>171</c:v>
                </c:pt>
                <c:pt idx="18">
                  <c:v>207</c:v>
                </c:pt>
                <c:pt idx="19">
                  <c:v>250</c:v>
                </c:pt>
                <c:pt idx="20">
                  <c:v>88</c:v>
                </c:pt>
                <c:pt idx="21">
                  <c:v>87</c:v>
                </c:pt>
                <c:pt idx="22">
                  <c:v>71</c:v>
                </c:pt>
                <c:pt idx="23">
                  <c:v>103</c:v>
                </c:pt>
                <c:pt idx="24">
                  <c:v>26</c:v>
                </c:pt>
                <c:pt idx="25">
                  <c:v>39</c:v>
                </c:pt>
                <c:pt idx="26">
                  <c:v>30</c:v>
                </c:pt>
                <c:pt idx="27">
                  <c:v>21</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numCache>
            </c:numRef>
          </c:val>
          <c:extLst xmlns:c16r2="http://schemas.microsoft.com/office/drawing/2015/06/chart">
            <c:ext xmlns:c16="http://schemas.microsoft.com/office/drawing/2014/chart" uri="{C3380CC4-5D6E-409C-BE32-E72D297353CC}">
              <c16:uniqueId val="{00000002-18D7-46CB-8F24-1B2E16039F79}"/>
            </c:ext>
          </c:extLst>
        </c:ser>
        <c:ser>
          <c:idx val="3"/>
          <c:order val="3"/>
          <c:tx>
            <c:strRef>
              <c:f>'Rel-15_Rel-19 CRs'!$A$7</c:f>
              <c:strCache>
                <c:ptCount val="1"/>
                <c:pt idx="0">
                  <c:v>Rel-16 CR</c:v>
                </c:pt>
              </c:strCache>
            </c:strRef>
          </c:tx>
          <c:spPr>
            <a:solidFill>
              <a:srgbClr val="FF0000"/>
            </a:solidFill>
          </c:spPr>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CRs'!$B$7:$BB$7</c:f>
              <c:numCache>
                <c:formatCode>General</c:formatCode>
                <c:ptCount val="53"/>
                <c:pt idx="17">
                  <c:v>2</c:v>
                </c:pt>
                <c:pt idx="19">
                  <c:v>3</c:v>
                </c:pt>
                <c:pt idx="20">
                  <c:v>66</c:v>
                </c:pt>
                <c:pt idx="21">
                  <c:v>133</c:v>
                </c:pt>
                <c:pt idx="22">
                  <c:v>117</c:v>
                </c:pt>
                <c:pt idx="23">
                  <c:v>233</c:v>
                </c:pt>
                <c:pt idx="24">
                  <c:v>279</c:v>
                </c:pt>
                <c:pt idx="25">
                  <c:v>205</c:v>
                </c:pt>
                <c:pt idx="26">
                  <c:v>260</c:v>
                </c:pt>
                <c:pt idx="27">
                  <c:v>174</c:v>
                </c:pt>
                <c:pt idx="28">
                  <c:v>197</c:v>
                </c:pt>
                <c:pt idx="29">
                  <c:v>248</c:v>
                </c:pt>
                <c:pt idx="30">
                  <c:v>31</c:v>
                </c:pt>
                <c:pt idx="31">
                  <c:v>123</c:v>
                </c:pt>
                <c:pt idx="32">
                  <c:v>79</c:v>
                </c:pt>
                <c:pt idx="33">
                  <c:v>9</c:v>
                </c:pt>
                <c:pt idx="34">
                  <c:v>74</c:v>
                </c:pt>
                <c:pt idx="35">
                  <c:v>8</c:v>
                </c:pt>
                <c:pt idx="36">
                  <c:v>29</c:v>
                </c:pt>
                <c:pt idx="37">
                  <c:v>38</c:v>
                </c:pt>
                <c:pt idx="38">
                  <c:v>0</c:v>
                </c:pt>
                <c:pt idx="39">
                  <c:v>31</c:v>
                </c:pt>
                <c:pt idx="40">
                  <c:v>17</c:v>
                </c:pt>
                <c:pt idx="41">
                  <c:v>1</c:v>
                </c:pt>
                <c:pt idx="42">
                  <c:v>13</c:v>
                </c:pt>
                <c:pt idx="43">
                  <c:v>8</c:v>
                </c:pt>
                <c:pt idx="44">
                  <c:v>2</c:v>
                </c:pt>
                <c:pt idx="45">
                  <c:v>1</c:v>
                </c:pt>
                <c:pt idx="46">
                  <c:v>3</c:v>
                </c:pt>
                <c:pt idx="47">
                  <c:v>1</c:v>
                </c:pt>
                <c:pt idx="48">
                  <c:v>2</c:v>
                </c:pt>
                <c:pt idx="49">
                  <c:v>2</c:v>
                </c:pt>
                <c:pt idx="50">
                  <c:v>3</c:v>
                </c:pt>
                <c:pt idx="51">
                  <c:v>1</c:v>
                </c:pt>
                <c:pt idx="52">
                  <c:v>2</c:v>
                </c:pt>
              </c:numCache>
            </c:numRef>
          </c:val>
          <c:extLst xmlns:c16r2="http://schemas.microsoft.com/office/drawing/2015/06/chart">
            <c:ext xmlns:c16="http://schemas.microsoft.com/office/drawing/2014/chart" uri="{C3380CC4-5D6E-409C-BE32-E72D297353CC}">
              <c16:uniqueId val="{00000003-18D7-46CB-8F24-1B2E16039F79}"/>
            </c:ext>
          </c:extLst>
        </c:ser>
        <c:ser>
          <c:idx val="4"/>
          <c:order val="4"/>
          <c:tx>
            <c:strRef>
              <c:f>'Rel-15_Rel-19 CRs'!$A$8</c:f>
              <c:strCache>
                <c:ptCount val="1"/>
                <c:pt idx="0">
                  <c:v>Rel-17 PCR/draftCR</c:v>
                </c:pt>
              </c:strCache>
            </c:strRef>
          </c:tx>
          <c:spPr>
            <a:solidFill>
              <a:srgbClr val="FFC000"/>
            </a:solidFill>
          </c:spPr>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CRs'!$B$8:$BB$8</c:f>
              <c:numCache>
                <c:formatCode>General</c:formatCode>
                <c:ptCount val="53"/>
                <c:pt idx="25">
                  <c:v>48</c:v>
                </c:pt>
                <c:pt idx="26">
                  <c:v>55</c:v>
                </c:pt>
                <c:pt idx="27">
                  <c:v>91</c:v>
                </c:pt>
                <c:pt idx="28">
                  <c:v>0</c:v>
                </c:pt>
                <c:pt idx="29">
                  <c:v>0</c:v>
                </c:pt>
                <c:pt idx="30">
                  <c:v>348</c:v>
                </c:pt>
                <c:pt idx="31">
                  <c:v>407</c:v>
                </c:pt>
                <c:pt idx="32">
                  <c:v>356</c:v>
                </c:pt>
                <c:pt idx="33">
                  <c:v>276</c:v>
                </c:pt>
                <c:pt idx="34">
                  <c:v>158</c:v>
                </c:pt>
                <c:pt idx="35">
                  <c:v>113</c:v>
                </c:pt>
                <c:pt idx="36">
                  <c:v>146</c:v>
                </c:pt>
                <c:pt idx="37">
                  <c:v>144</c:v>
                </c:pt>
                <c:pt idx="38">
                  <c:v>0</c:v>
                </c:pt>
                <c:pt idx="39">
                  <c:v>0</c:v>
                </c:pt>
                <c:pt idx="40">
                  <c:v>0</c:v>
                </c:pt>
                <c:pt idx="41">
                  <c:v>1</c:v>
                </c:pt>
                <c:pt idx="42">
                  <c:v>0</c:v>
                </c:pt>
                <c:pt idx="43">
                  <c:v>0</c:v>
                </c:pt>
                <c:pt idx="44">
                  <c:v>0</c:v>
                </c:pt>
                <c:pt idx="45">
                  <c:v>0</c:v>
                </c:pt>
                <c:pt idx="46">
                  <c:v>0</c:v>
                </c:pt>
                <c:pt idx="47">
                  <c:v>0</c:v>
                </c:pt>
                <c:pt idx="48">
                  <c:v>0</c:v>
                </c:pt>
                <c:pt idx="49">
                  <c:v>0</c:v>
                </c:pt>
                <c:pt idx="50">
                  <c:v>0</c:v>
                </c:pt>
                <c:pt idx="51">
                  <c:v>0</c:v>
                </c:pt>
                <c:pt idx="52">
                  <c:v>0</c:v>
                </c:pt>
              </c:numCache>
            </c:numRef>
          </c:val>
          <c:extLst xmlns:c16r2="http://schemas.microsoft.com/office/drawing/2015/06/chart">
            <c:ext xmlns:c16="http://schemas.microsoft.com/office/drawing/2014/chart" uri="{C3380CC4-5D6E-409C-BE32-E72D297353CC}">
              <c16:uniqueId val="{00000004-18D7-46CB-8F24-1B2E16039F79}"/>
            </c:ext>
          </c:extLst>
        </c:ser>
        <c:ser>
          <c:idx val="5"/>
          <c:order val="5"/>
          <c:tx>
            <c:strRef>
              <c:f>'Rel-15_Rel-19 CRs'!$A$9</c:f>
              <c:strCache>
                <c:ptCount val="1"/>
                <c:pt idx="0">
                  <c:v>Rel-17 CR</c:v>
                </c:pt>
              </c:strCache>
            </c:strRef>
          </c:tx>
          <c:spPr>
            <a:solidFill>
              <a:srgbClr val="00B0F0"/>
            </a:solidFill>
          </c:spPr>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CRs'!$B$9:$BB$9</c:f>
              <c:numCache>
                <c:formatCode>General</c:formatCode>
                <c:ptCount val="53"/>
                <c:pt idx="30">
                  <c:v>12</c:v>
                </c:pt>
                <c:pt idx="31">
                  <c:v>0</c:v>
                </c:pt>
                <c:pt idx="32">
                  <c:v>0</c:v>
                </c:pt>
                <c:pt idx="33">
                  <c:v>0</c:v>
                </c:pt>
                <c:pt idx="34">
                  <c:v>209</c:v>
                </c:pt>
                <c:pt idx="35">
                  <c:v>135</c:v>
                </c:pt>
                <c:pt idx="36">
                  <c:v>262</c:v>
                </c:pt>
                <c:pt idx="37">
                  <c:v>314</c:v>
                </c:pt>
                <c:pt idx="38">
                  <c:v>189</c:v>
                </c:pt>
                <c:pt idx="39">
                  <c:v>236</c:v>
                </c:pt>
                <c:pt idx="40">
                  <c:v>202</c:v>
                </c:pt>
                <c:pt idx="41">
                  <c:v>107</c:v>
                </c:pt>
                <c:pt idx="42">
                  <c:v>57</c:v>
                </c:pt>
                <c:pt idx="43">
                  <c:v>77</c:v>
                </c:pt>
                <c:pt idx="44">
                  <c:v>45</c:v>
                </c:pt>
                <c:pt idx="45">
                  <c:v>12</c:v>
                </c:pt>
                <c:pt idx="46">
                  <c:v>36</c:v>
                </c:pt>
                <c:pt idx="47">
                  <c:v>4</c:v>
                </c:pt>
                <c:pt idx="48">
                  <c:v>26</c:v>
                </c:pt>
                <c:pt idx="49">
                  <c:v>4</c:v>
                </c:pt>
                <c:pt idx="50">
                  <c:v>24</c:v>
                </c:pt>
                <c:pt idx="51">
                  <c:v>13</c:v>
                </c:pt>
                <c:pt idx="52">
                  <c:v>8</c:v>
                </c:pt>
              </c:numCache>
            </c:numRef>
          </c:val>
          <c:extLst xmlns:c16r2="http://schemas.microsoft.com/office/drawing/2015/06/chart">
            <c:ext xmlns:c16="http://schemas.microsoft.com/office/drawing/2014/chart" uri="{C3380CC4-5D6E-409C-BE32-E72D297353CC}">
              <c16:uniqueId val="{00000005-18D7-46CB-8F24-1B2E16039F79}"/>
            </c:ext>
          </c:extLst>
        </c:ser>
        <c:ser>
          <c:idx val="8"/>
          <c:order val="6"/>
          <c:tx>
            <c:strRef>
              <c:f>'Rel-15_Rel-19 CRs'!$A$10</c:f>
              <c:strCache>
                <c:ptCount val="1"/>
                <c:pt idx="0">
                  <c:v>Rel-18 PCR/draftCR</c:v>
                </c:pt>
              </c:strCache>
            </c:strRef>
          </c:tx>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CRs'!$B$10:$BB$10</c:f>
              <c:numCache>
                <c:formatCode>General</c:formatCode>
                <c:ptCount val="53"/>
                <c:pt idx="40">
                  <c:v>245</c:v>
                </c:pt>
                <c:pt idx="41">
                  <c:v>440</c:v>
                </c:pt>
                <c:pt idx="42">
                  <c:v>599</c:v>
                </c:pt>
                <c:pt idx="43">
                  <c:v>535</c:v>
                </c:pt>
                <c:pt idx="44">
                  <c:v>306</c:v>
                </c:pt>
                <c:pt idx="45">
                  <c:v>69</c:v>
                </c:pt>
                <c:pt idx="46">
                  <c:v>57</c:v>
                </c:pt>
                <c:pt idx="47">
                  <c:v>17</c:v>
                </c:pt>
                <c:pt idx="48">
                  <c:v>27</c:v>
                </c:pt>
                <c:pt idx="49">
                  <c:v>16</c:v>
                </c:pt>
                <c:pt idx="50">
                  <c:v>0</c:v>
                </c:pt>
                <c:pt idx="51">
                  <c:v>0</c:v>
                </c:pt>
                <c:pt idx="52">
                  <c:v>0</c:v>
                </c:pt>
              </c:numCache>
            </c:numRef>
          </c:val>
          <c:extLst xmlns:c16r2="http://schemas.microsoft.com/office/drawing/2015/06/chart">
            <c:ext xmlns:c16="http://schemas.microsoft.com/office/drawing/2014/chart" uri="{C3380CC4-5D6E-409C-BE32-E72D297353CC}">
              <c16:uniqueId val="{00000006-18D7-46CB-8F24-1B2E16039F79}"/>
            </c:ext>
          </c:extLst>
        </c:ser>
        <c:ser>
          <c:idx val="6"/>
          <c:order val="7"/>
          <c:tx>
            <c:strRef>
              <c:f>'Rel-15_Rel-19 CRs'!$A$11</c:f>
              <c:strCache>
                <c:ptCount val="1"/>
                <c:pt idx="0">
                  <c:v>Rel-18 CR</c:v>
                </c:pt>
              </c:strCache>
            </c:strRef>
          </c:tx>
          <c:spPr>
            <a:solidFill>
              <a:schemeClr val="tx2"/>
            </a:solidFill>
          </c:spPr>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CRs'!$B$11:$BB$11</c:f>
              <c:numCache>
                <c:formatCode>General</c:formatCode>
                <c:ptCount val="53"/>
                <c:pt idx="40">
                  <c:v>0</c:v>
                </c:pt>
                <c:pt idx="41">
                  <c:v>0</c:v>
                </c:pt>
                <c:pt idx="42">
                  <c:v>0</c:v>
                </c:pt>
                <c:pt idx="43">
                  <c:v>0</c:v>
                </c:pt>
                <c:pt idx="44">
                  <c:v>25</c:v>
                </c:pt>
                <c:pt idx="45">
                  <c:v>83</c:v>
                </c:pt>
                <c:pt idx="46">
                  <c:v>240</c:v>
                </c:pt>
                <c:pt idx="47">
                  <c:v>215</c:v>
                </c:pt>
                <c:pt idx="48">
                  <c:v>290</c:v>
                </c:pt>
                <c:pt idx="49">
                  <c:v>272</c:v>
                </c:pt>
                <c:pt idx="50">
                  <c:v>226</c:v>
                </c:pt>
                <c:pt idx="51">
                  <c:v>184</c:v>
                </c:pt>
                <c:pt idx="52">
                  <c:v>198</c:v>
                </c:pt>
              </c:numCache>
            </c:numRef>
          </c:val>
          <c:extLst xmlns:c16r2="http://schemas.microsoft.com/office/drawing/2015/06/chart">
            <c:ext xmlns:c16="http://schemas.microsoft.com/office/drawing/2014/chart" uri="{C3380CC4-5D6E-409C-BE32-E72D297353CC}">
              <c16:uniqueId val="{00000007-18D7-46CB-8F24-1B2E16039F79}"/>
            </c:ext>
          </c:extLst>
        </c:ser>
        <c:ser>
          <c:idx val="7"/>
          <c:order val="8"/>
          <c:tx>
            <c:strRef>
              <c:f>'Rel-15_Rel-19 CRs'!$A$12</c:f>
              <c:strCache>
                <c:ptCount val="1"/>
                <c:pt idx="0">
                  <c:v>Rel-19 PCR/draftCR</c:v>
                </c:pt>
              </c:strCache>
            </c:strRef>
          </c:tx>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CRs'!$B$12:$BB$12</c:f>
              <c:numCache>
                <c:formatCode>General</c:formatCode>
                <c:ptCount val="53"/>
                <c:pt idx="7">
                  <c:v>85</c:v>
                </c:pt>
                <c:pt idx="8">
                  <c:v>126</c:v>
                </c:pt>
                <c:pt idx="9">
                  <c:v>35</c:v>
                </c:pt>
                <c:pt idx="10">
                  <c:v>126</c:v>
                </c:pt>
                <c:pt idx="11">
                  <c:v>119</c:v>
                </c:pt>
                <c:pt idx="18">
                  <c:v>36</c:v>
                </c:pt>
                <c:pt idx="19">
                  <c:v>31</c:v>
                </c:pt>
                <c:pt idx="20">
                  <c:v>27</c:v>
                </c:pt>
                <c:pt idx="21">
                  <c:v>37</c:v>
                </c:pt>
                <c:pt idx="50">
                  <c:v>0</c:v>
                </c:pt>
                <c:pt idx="51">
                  <c:v>26</c:v>
                </c:pt>
                <c:pt idx="52">
                  <c:v>29</c:v>
                </c:pt>
              </c:numCache>
            </c:numRef>
          </c:val>
          <c:extLst xmlns:c16r2="http://schemas.microsoft.com/office/drawing/2015/06/chart">
            <c:ext xmlns:c16="http://schemas.microsoft.com/office/drawing/2014/chart" uri="{C3380CC4-5D6E-409C-BE32-E72D297353CC}">
              <c16:uniqueId val="{00000008-18D7-46CB-8F24-1B2E16039F79}"/>
            </c:ext>
          </c:extLst>
        </c:ser>
        <c:ser>
          <c:idx val="9"/>
          <c:order val="9"/>
          <c:tx>
            <c:strRef>
              <c:f>'Rel-15_Rel-19 CRs'!$A$13</c:f>
              <c:strCache>
                <c:ptCount val="1"/>
                <c:pt idx="0">
                  <c:v>Rel-19 CR</c:v>
                </c:pt>
              </c:strCache>
            </c:strRef>
          </c:tx>
          <c:invertIfNegative val="0"/>
          <c:cat>
            <c:strRef>
              <c:f>'Rel-15_Rel-19 CRs'!$B$1:$BB$1</c:f>
              <c:strCache>
                <c:ptCount val="53"/>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strCache>
            </c:strRef>
          </c:cat>
          <c:val>
            <c:numRef>
              <c:f>'Rel-15_Rel-19 CRs'!$B$13:$BB$13</c:f>
              <c:numCache>
                <c:formatCode>General</c:formatCode>
                <c:ptCount val="53"/>
                <c:pt idx="7">
                  <c:v>67</c:v>
                </c:pt>
                <c:pt idx="8">
                  <c:v>69</c:v>
                </c:pt>
                <c:pt idx="9">
                  <c:v>23</c:v>
                </c:pt>
                <c:pt idx="10">
                  <c:v>111</c:v>
                </c:pt>
                <c:pt idx="11">
                  <c:v>156</c:v>
                </c:pt>
                <c:pt idx="18">
                  <c:v>44</c:v>
                </c:pt>
                <c:pt idx="19">
                  <c:v>50</c:v>
                </c:pt>
                <c:pt idx="20">
                  <c:v>39</c:v>
                </c:pt>
                <c:pt idx="21">
                  <c:v>36</c:v>
                </c:pt>
                <c:pt idx="50">
                  <c:v>0</c:v>
                </c:pt>
                <c:pt idx="51">
                  <c:v>0</c:v>
                </c:pt>
                <c:pt idx="52">
                  <c:v>0</c:v>
                </c:pt>
              </c:numCache>
            </c:numRef>
          </c:val>
          <c:extLst xmlns:c16r2="http://schemas.microsoft.com/office/drawing/2015/06/chart">
            <c:ext xmlns:c16="http://schemas.microsoft.com/office/drawing/2014/chart" uri="{C3380CC4-5D6E-409C-BE32-E72D297353CC}">
              <c16:uniqueId val="{00000009-18D7-46CB-8F24-1B2E16039F79}"/>
            </c:ext>
          </c:extLst>
        </c:ser>
        <c:dLbls>
          <c:showLegendKey val="0"/>
          <c:showVal val="0"/>
          <c:showCatName val="0"/>
          <c:showSerName val="0"/>
          <c:showPercent val="0"/>
          <c:showBubbleSize val="0"/>
        </c:dLbls>
        <c:gapWidth val="75"/>
        <c:gapDepth val="75"/>
        <c:shape val="box"/>
        <c:axId val="194609656"/>
        <c:axId val="194609264"/>
        <c:axId val="0"/>
      </c:bar3DChart>
      <c:catAx>
        <c:axId val="194609656"/>
        <c:scaling>
          <c:orientation val="minMax"/>
        </c:scaling>
        <c:delete val="0"/>
        <c:axPos val="b"/>
        <c:numFmt formatCode="General" sourceLinked="0"/>
        <c:majorTickMark val="none"/>
        <c:minorTickMark val="none"/>
        <c:tickLblPos val="nextTo"/>
        <c:txPr>
          <a:bodyPr/>
          <a:lstStyle/>
          <a:p>
            <a:pPr>
              <a:defRPr sz="900"/>
            </a:pPr>
            <a:endParaRPr lang="en-US"/>
          </a:p>
        </c:txPr>
        <c:crossAx val="194609264"/>
        <c:crosses val="autoZero"/>
        <c:auto val="0"/>
        <c:lblAlgn val="ctr"/>
        <c:lblOffset val="100"/>
        <c:tickLblSkip val="1"/>
        <c:noMultiLvlLbl val="0"/>
      </c:catAx>
      <c:valAx>
        <c:axId val="194609264"/>
        <c:scaling>
          <c:orientation val="minMax"/>
        </c:scaling>
        <c:delete val="0"/>
        <c:axPos val="l"/>
        <c:majorGridlines/>
        <c:minorGridlines/>
        <c:numFmt formatCode="General" sourceLinked="1"/>
        <c:majorTickMark val="out"/>
        <c:minorTickMark val="none"/>
        <c:tickLblPos val="nextTo"/>
        <c:txPr>
          <a:bodyPr/>
          <a:lstStyle/>
          <a:p>
            <a:pPr>
              <a:defRPr sz="900"/>
            </a:pPr>
            <a:endParaRPr lang="en-US"/>
          </a:p>
        </c:txPr>
        <c:crossAx val="194609656"/>
        <c:crosses val="autoZero"/>
        <c:crossBetween val="between"/>
      </c:valAx>
    </c:plotArea>
    <c:legend>
      <c:legendPos val="r"/>
      <c:layout>
        <c:manualLayout>
          <c:xMode val="edge"/>
          <c:yMode val="edge"/>
          <c:x val="6.6031092267312727E-2"/>
          <c:y val="0.10934083874997352"/>
          <c:w val="0.13280510358649347"/>
          <c:h val="0.43678534748373843"/>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05-Dec-23</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05-Dec-23</a:t>
            </a:fld>
            <a:endParaRPr lang="en-US"/>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1957004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14</a:t>
            </a:fld>
            <a:endParaRPr lang="en-GB" altLang="en-US"/>
          </a:p>
        </p:txBody>
      </p:sp>
    </p:spTree>
    <p:extLst>
      <p:ext uri="{BB962C8B-B14F-4D97-AF65-F5344CB8AC3E}">
        <p14:creationId xmlns:p14="http://schemas.microsoft.com/office/powerpoint/2010/main" val="349335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15</a:t>
            </a:fld>
            <a:endParaRPr lang="en-GB" altLang="en-US"/>
          </a:p>
        </p:txBody>
      </p:sp>
    </p:spTree>
    <p:extLst>
      <p:ext uri="{BB962C8B-B14F-4D97-AF65-F5344CB8AC3E}">
        <p14:creationId xmlns:p14="http://schemas.microsoft.com/office/powerpoint/2010/main" val="1474554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19</a:t>
            </a:fld>
            <a:endParaRPr lang="en-GB" altLang="en-US"/>
          </a:p>
        </p:txBody>
      </p:sp>
    </p:spTree>
    <p:extLst>
      <p:ext uri="{BB962C8B-B14F-4D97-AF65-F5344CB8AC3E}">
        <p14:creationId xmlns:p14="http://schemas.microsoft.com/office/powerpoint/2010/main" val="3095230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63</a:t>
            </a:fld>
            <a:endParaRPr lang="en-GB" altLang="en-US"/>
          </a:p>
        </p:txBody>
      </p:sp>
    </p:spTree>
    <p:extLst>
      <p:ext uri="{BB962C8B-B14F-4D97-AF65-F5344CB8AC3E}">
        <p14:creationId xmlns:p14="http://schemas.microsoft.com/office/powerpoint/2010/main" val="3977717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64</a:t>
            </a:fld>
            <a:endParaRPr lang="en-GB" altLang="en-US"/>
          </a:p>
        </p:txBody>
      </p:sp>
    </p:spTree>
    <p:extLst>
      <p:ext uri="{BB962C8B-B14F-4D97-AF65-F5344CB8AC3E}">
        <p14:creationId xmlns:p14="http://schemas.microsoft.com/office/powerpoint/2010/main" val="3329309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65</a:t>
            </a:fld>
            <a:endParaRPr lang="en-GB" altLang="en-US"/>
          </a:p>
        </p:txBody>
      </p:sp>
    </p:spTree>
    <p:extLst>
      <p:ext uri="{BB962C8B-B14F-4D97-AF65-F5344CB8AC3E}">
        <p14:creationId xmlns:p14="http://schemas.microsoft.com/office/powerpoint/2010/main" val="913226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a:t>
            </a:r>
            <a:r>
              <a:rPr lang="de-DE" sz="1200" b="1" kern="1200" dirty="0" smtClean="0">
                <a:solidFill>
                  <a:schemeClr val="tx1"/>
                </a:solidFill>
                <a:latin typeface="Arial "/>
                <a:ea typeface="+mn-ea"/>
                <a:cs typeface="Arial" panose="020B0604020202020204" pitchFamily="34" charset="0"/>
              </a:rPr>
              <a:t>102</a:t>
            </a:r>
            <a:endParaRPr lang="de-DE" sz="1200" b="1" kern="1200" dirty="0">
              <a:solidFill>
                <a:schemeClr val="tx1"/>
              </a:solidFill>
              <a:latin typeface="Arial "/>
              <a:ea typeface="+mn-ea"/>
              <a:cs typeface="Arial" panose="020B0604020202020204" pitchFamily="34" charset="0"/>
            </a:endParaRPr>
          </a:p>
          <a:p>
            <a:r>
              <a:rPr lang="de-DE" sz="1200" b="1" kern="1200" dirty="0" smtClean="0">
                <a:solidFill>
                  <a:schemeClr val="tx1"/>
                </a:solidFill>
                <a:latin typeface="Arial "/>
                <a:ea typeface="+mn-ea"/>
                <a:cs typeface="Arial" panose="020B0604020202020204" pitchFamily="34" charset="0"/>
              </a:rPr>
              <a:t>11 </a:t>
            </a:r>
            <a:r>
              <a:rPr lang="de-DE" sz="1200" b="1" kern="1200" dirty="0">
                <a:solidFill>
                  <a:schemeClr val="tx1"/>
                </a:solidFill>
                <a:latin typeface="Arial "/>
                <a:ea typeface="+mn-ea"/>
                <a:cs typeface="Arial" panose="020B0604020202020204" pitchFamily="34" charset="0"/>
              </a:rPr>
              <a:t>– </a:t>
            </a:r>
            <a:r>
              <a:rPr lang="de-DE" sz="1200" b="1" kern="1200" dirty="0" smtClean="0">
                <a:solidFill>
                  <a:schemeClr val="tx1"/>
                </a:solidFill>
                <a:latin typeface="Arial "/>
                <a:ea typeface="+mn-ea"/>
                <a:cs typeface="Arial" panose="020B0604020202020204" pitchFamily="34" charset="0"/>
              </a:rPr>
              <a:t>15 December 2023</a:t>
            </a:r>
            <a:r>
              <a:rPr lang="de-DE" sz="1200" b="1" kern="1200" dirty="0">
                <a:solidFill>
                  <a:schemeClr val="tx1"/>
                </a:solidFill>
                <a:latin typeface="Arial "/>
                <a:ea typeface="+mn-ea"/>
                <a:cs typeface="Arial" panose="020B0604020202020204" pitchFamily="34" charset="0"/>
              </a:rPr>
              <a:t>, </a:t>
            </a:r>
            <a:r>
              <a:rPr lang="de-DE" sz="1200" b="1" kern="1200" dirty="0" smtClean="0">
                <a:solidFill>
                  <a:schemeClr val="tx1"/>
                </a:solidFill>
                <a:latin typeface="Arial "/>
                <a:ea typeface="+mn-ea"/>
                <a:cs typeface="Arial" panose="020B0604020202020204" pitchFamily="34" charset="0"/>
              </a:rPr>
              <a:t>Edinburgh, Scotland</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SP-231233</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smtClean="0">
                <a:solidFill>
                  <a:schemeClr val="bg1"/>
                </a:solidFill>
              </a:rPr>
              <a:t>SP-231233</a:t>
            </a:r>
            <a:r>
              <a:rPr lang="en-GB" altLang="de-DE" sz="1200" dirty="0" smtClean="0">
                <a:solidFill>
                  <a:schemeClr val="bg1"/>
                </a:solidFill>
              </a:rPr>
              <a:t>: </a:t>
            </a:r>
            <a:r>
              <a:rPr lang="en-GB" altLang="de-DE" sz="1200" dirty="0">
                <a:solidFill>
                  <a:schemeClr val="bg1"/>
                </a:solidFill>
              </a:rPr>
              <a:t>TSG </a:t>
            </a:r>
            <a:r>
              <a:rPr lang="en-GB" altLang="de-DE" sz="1200" dirty="0" smtClean="0">
                <a:solidFill>
                  <a:schemeClr val="bg1"/>
                </a:solidFill>
              </a:rPr>
              <a:t>SA#102, </a:t>
            </a:r>
            <a:r>
              <a:rPr lang="en-US" altLang="de-DE" sz="1200" dirty="0" smtClean="0">
                <a:solidFill>
                  <a:schemeClr val="bg1"/>
                </a:solidFill>
              </a:rPr>
              <a:t>11</a:t>
            </a:r>
            <a:r>
              <a:rPr lang="en-US" altLang="de-DE" sz="1200" baseline="0" dirty="0" smtClean="0">
                <a:solidFill>
                  <a:schemeClr val="bg1"/>
                </a:solidFill>
              </a:rPr>
              <a:t> - 15</a:t>
            </a:r>
            <a:r>
              <a:rPr lang="en-US" altLang="de-DE" sz="1200" dirty="0" smtClean="0">
                <a:solidFill>
                  <a:schemeClr val="bg1"/>
                </a:solidFill>
              </a:rPr>
              <a:t> December </a:t>
            </a:r>
            <a:r>
              <a:rPr lang="en-US" altLang="de-DE" sz="1200" dirty="0">
                <a:solidFill>
                  <a:schemeClr val="bg1"/>
                </a:solidFill>
              </a:rPr>
              <a:t>2023</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2023</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3gpp.org/ftp/Specs/archive/23_series"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hyperlink" Target="http://www.3gpp.org/" TargetMode="External"/><Relationship Id="rId4" Type="http://schemas.openxmlformats.org/officeDocument/2006/relationships/hyperlink" Target="mailto:a.bennett@Samsung.com" TargetMode="Externa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712307"/>
            <a:ext cx="6400800" cy="2297317"/>
          </a:xfrm>
        </p:spPr>
        <p:txBody>
          <a:bodyPr/>
          <a:lstStyle/>
          <a:p>
            <a:pPr marL="0" indent="0" algn="ctr" eaLnBrk="1" hangingPunct="1">
              <a:buFontTx/>
              <a:buNone/>
            </a:pPr>
            <a:r>
              <a:rPr lang="fr-FR" altLang="de-DE" sz="2000" dirty="0" smtClean="0">
                <a:effectLst>
                  <a:outerShdw blurRad="38100" dist="38100" dir="2700000" algn="tl">
                    <a:srgbClr val="000000">
                      <a:alpha val="43137"/>
                    </a:srgbClr>
                  </a:outerShdw>
                </a:effectLst>
              </a:rPr>
              <a:t>Andrew </a:t>
            </a:r>
            <a:r>
              <a:rPr lang="fr-FR" altLang="de-DE" sz="2000" dirty="0">
                <a:effectLst>
                  <a:outerShdw blurRad="38100" dist="38100" dir="2700000" algn="tl">
                    <a:srgbClr val="000000">
                      <a:alpha val="43137"/>
                    </a:srgbClr>
                  </a:outerShdw>
                </a:effectLst>
              </a:rPr>
              <a:t>Bennett </a:t>
            </a:r>
            <a:r>
              <a:rPr lang="fr-FR" altLang="de-DE" sz="2000" dirty="0" smtClean="0">
                <a:effectLst>
                  <a:outerShdw blurRad="38100" dist="38100" dir="2700000" algn="tl">
                    <a:srgbClr val="000000">
                      <a:alpha val="43137"/>
                    </a:srgbClr>
                  </a:outerShdw>
                </a:effectLst>
              </a:rPr>
              <a:t>(SA2 </a:t>
            </a:r>
            <a:r>
              <a:rPr lang="fr-FR" altLang="de-DE" sz="2000" dirty="0">
                <a:effectLst>
                  <a:outerShdw blurRad="38100" dist="38100" dir="2700000" algn="tl">
                    <a:srgbClr val="000000">
                      <a:alpha val="43137"/>
                    </a:srgbClr>
                  </a:outerShdw>
                </a:effectLst>
              </a:rPr>
              <a:t>Chair, Samsung)</a:t>
            </a:r>
          </a:p>
          <a:p>
            <a:pPr marL="0" indent="0" algn="ctr" eaLnBrk="1" hangingPunct="1">
              <a:buFontTx/>
              <a:buNone/>
            </a:pPr>
            <a:r>
              <a:rPr lang="fr-FR" altLang="de-DE" sz="2000" dirty="0">
                <a:effectLst>
                  <a:outerShdw blurRad="38100" dist="38100" dir="2700000" algn="tl">
                    <a:srgbClr val="000000">
                      <a:alpha val="43137"/>
                    </a:srgbClr>
                  </a:outerShdw>
                </a:effectLst>
              </a:rPr>
              <a:t>Maurice Pope (SA2 Support, MCC)</a:t>
            </a:r>
            <a:endParaRPr lang="de-DE" altLang="de-DE" sz="20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a:t>
            </a:r>
            <a:r>
              <a:rPr lang="en-GB" sz="5200" b="1" dirty="0" smtClean="0">
                <a:solidFill>
                  <a:srgbClr val="FF3300"/>
                </a:solidFill>
                <a:effectLst>
                  <a:outerShdw blurRad="38100" dist="38100" dir="2700000" algn="tl">
                    <a:srgbClr val="C0C0C0"/>
                  </a:outerShdw>
                </a:effectLst>
                <a:latin typeface="Calibri" pitchFamily="34" charset="0"/>
              </a:rPr>
              <a:t>SA#102</a:t>
            </a:r>
            <a:r>
              <a:rPr lang="en-GB" sz="3200" dirty="0">
                <a:solidFill>
                  <a:srgbClr val="FF3300"/>
                </a:solidFill>
                <a:effectLst>
                  <a:outerShdw blurRad="38100" dist="38100" dir="2700000" algn="tl">
                    <a:srgbClr val="C0C0C0"/>
                  </a:outerShdw>
                </a:effectLst>
                <a:latin typeface="Calibri" pitchFamily="34" charset="0"/>
              </a:rPr>
              <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a:t>1) General Aspects (7/7)</a:t>
            </a:r>
            <a:br>
              <a:rPr lang="de-DE" altLang="de-DE" b="1"/>
            </a:br>
            <a:r>
              <a:rPr lang="de-DE" altLang="de-DE" b="1"/>
              <a:t>SA2 Agreed CRs by Release / Meeting</a:t>
            </a:r>
          </a:p>
        </p:txBody>
      </p:sp>
      <p:sp>
        <p:nvSpPr>
          <p:cNvPr id="18441" name="TextBox 12"/>
          <p:cNvSpPr txBox="1">
            <a:spLocks noChangeArrowheads="1"/>
          </p:cNvSpPr>
          <p:nvPr/>
        </p:nvSpPr>
        <p:spPr bwMode="auto">
          <a:xfrm rot="-5400000">
            <a:off x="-508542" y="3629175"/>
            <a:ext cx="121219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100" b="1">
                <a:latin typeface="Arial" panose="020B0604020202020204" pitchFamily="34" charset="0"/>
              </a:rPr>
              <a:t>Number of CRs</a:t>
            </a:r>
          </a:p>
        </p:txBody>
      </p:sp>
      <p:graphicFrame>
        <p:nvGraphicFramePr>
          <p:cNvPr id="3" name="Chart 2">
            <a:extLst>
              <a:ext uri="{FF2B5EF4-FFF2-40B4-BE49-F238E27FC236}">
                <a16:creationId xmlns="" xmlns:a16="http://schemas.microsoft.com/office/drawing/2014/main" id="{314534D3-AD69-4B58-89C9-7BE409EFCFD8}"/>
              </a:ext>
            </a:extLst>
          </p:cNvPr>
          <p:cNvGraphicFramePr>
            <a:graphicFrameLocks/>
          </p:cNvGraphicFramePr>
          <p:nvPr>
            <p:extLst/>
          </p:nvPr>
        </p:nvGraphicFramePr>
        <p:xfrm>
          <a:off x="307731" y="1099038"/>
          <a:ext cx="8763840" cy="52402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71624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b="1" dirty="0"/>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698545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dirty="0"/>
              <a:t>2.1) Rel-14 and before </a:t>
            </a:r>
            <a:r>
              <a:rPr lang="de-DE" altLang="de-DE" b="1" dirty="0" smtClean="0"/>
              <a:t>Maintenance </a:t>
            </a:r>
            <a:r>
              <a:rPr lang="de-DE" altLang="de-DE" b="1" dirty="0"/>
              <a:t>(1/1)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a:t> Work Progress on Corrections </a:t>
            </a:r>
            <a:r>
              <a:rPr lang="de-DE" altLang="de-DE" sz="2000"/>
              <a:t>(</a:t>
            </a:r>
            <a:r>
              <a:rPr lang="en-US" altLang="de-DE" sz="2000"/>
              <a:t>Category A CRs are not counted)</a:t>
            </a:r>
            <a:endParaRPr lang="de-DE" altLang="de-DE" sz="2000"/>
          </a:p>
          <a:p>
            <a:pPr lvl="1" eaLnBrk="1" hangingPunct="1"/>
            <a:endParaRPr lang="de-DE" altLang="de-DE" sz="2000"/>
          </a:p>
          <a:p>
            <a:pPr lvl="1" eaLnBrk="1" hangingPunct="1"/>
            <a:r>
              <a:rPr lang="de-DE" altLang="de-DE" sz="2000"/>
              <a:t>R12:           none</a:t>
            </a:r>
          </a:p>
          <a:p>
            <a:pPr lvl="1" eaLnBrk="1" hangingPunct="1"/>
            <a:r>
              <a:rPr lang="en-GB" altLang="de-DE" sz="2000"/>
              <a:t>R13: 	none</a:t>
            </a:r>
          </a:p>
          <a:p>
            <a:pPr lvl="1" eaLnBrk="1" hangingPunct="1"/>
            <a:r>
              <a:rPr lang="de-DE" altLang="de-DE" sz="2000"/>
              <a:t>R14:  	</a:t>
            </a:r>
            <a:r>
              <a:rPr lang="en-US" altLang="de-DE" sz="2000"/>
              <a:t>none</a:t>
            </a:r>
            <a:endParaRPr lang="en-GB"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b="1" dirty="0"/>
              <a:t>2.2) </a:t>
            </a:r>
            <a:r>
              <a:rPr lang="en-US" sz="1800" b="1" dirty="0"/>
              <a:t>Rel-15 Work and Maintenance</a:t>
            </a:r>
            <a:r>
              <a:rPr lang="en-US" sz="1800" b="1" dirty="0">
                <a:solidFill>
                  <a:schemeClr val="bg1">
                    <a:lumMod val="65000"/>
                  </a:schemeClr>
                </a:solidFill>
              </a:rPr>
              <a:t>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723130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a:t>2.2) Rel-15 Work and Maintenance (1/2)</a:t>
            </a:r>
            <a:endParaRPr lang="de-DE" altLang="de-DE" sz="2800" b="1"/>
          </a:p>
        </p:txBody>
      </p:sp>
      <p:sp>
        <p:nvSpPr>
          <p:cNvPr id="8" name="Content Placeholder 2">
            <a:extLst>
              <a:ext uri="{FF2B5EF4-FFF2-40B4-BE49-F238E27FC236}">
                <a16:creationId xmlns:a16="http://schemas.microsoft.com/office/drawing/2014/main" xmlns="" id="{7C9605F4-7AD6-4B72-BA61-4ABC17FCEEC4}"/>
              </a:ext>
            </a:extLst>
          </p:cNvPr>
          <p:cNvSpPr>
            <a:spLocks noGrp="1"/>
          </p:cNvSpPr>
          <p:nvPr>
            <p:ph idx="1"/>
          </p:nvPr>
        </p:nvSpPr>
        <p:spPr>
          <a:xfrm>
            <a:off x="574896" y="1359042"/>
            <a:ext cx="7476066" cy="3425825"/>
          </a:xfrm>
        </p:spPr>
        <p:txBody>
          <a:bodyPr/>
          <a:lstStyle/>
          <a:p>
            <a:pPr eaLnBrk="1" hangingPunct="1"/>
            <a:r>
              <a:rPr lang="de-DE" altLang="de-DE" sz="2400" dirty="0" smtClean="0"/>
              <a:t>Progress since SA#101 - excluding </a:t>
            </a:r>
            <a:r>
              <a:rPr lang="de-DE" altLang="de-DE" sz="2400" dirty="0"/>
              <a:t>5GS_Ph1 </a:t>
            </a:r>
            <a:endParaRPr lang="de-DE" altLang="de-DE" sz="2400" dirty="0" smtClean="0"/>
          </a:p>
          <a:p>
            <a:pPr eaLnBrk="1" hangingPunct="1"/>
            <a:r>
              <a:rPr lang="de-DE" altLang="de-DE" sz="1800" dirty="0" smtClean="0"/>
              <a:t>(</a:t>
            </a:r>
            <a:r>
              <a:rPr lang="en-US" altLang="de-DE" sz="1800" dirty="0"/>
              <a:t>Category A CRs are </a:t>
            </a:r>
            <a:r>
              <a:rPr lang="en-US" altLang="de-DE" sz="1800" dirty="0" smtClean="0"/>
              <a:t>not </a:t>
            </a:r>
            <a:r>
              <a:rPr lang="en-US" altLang="de-DE" sz="1800" dirty="0"/>
              <a:t>counted</a:t>
            </a:r>
            <a:r>
              <a:rPr lang="en-US" altLang="de-DE" sz="1800" dirty="0" smtClean="0"/>
              <a:t>)</a:t>
            </a:r>
            <a:endParaRPr lang="de-DE" altLang="de-DE" sz="2000" dirty="0"/>
          </a:p>
          <a:p>
            <a:pPr lvl="1" eaLnBrk="1" hangingPunct="1"/>
            <a:r>
              <a:rPr lang="de-DE" altLang="de-DE" sz="1800" dirty="0" smtClean="0"/>
              <a:t>Rel-15</a:t>
            </a:r>
            <a:r>
              <a:rPr lang="de-DE" altLang="de-DE" sz="1800" dirty="0"/>
              <a:t>:          </a:t>
            </a:r>
            <a:r>
              <a:rPr lang="en-US" altLang="de-DE" sz="1800" dirty="0" smtClean="0"/>
              <a:t>None</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a:t>2.2) Rel-15 Work and Maintenance (1/2)</a:t>
            </a:r>
            <a:endParaRPr lang="de-DE" altLang="de-DE" sz="2800" b="1"/>
          </a:p>
        </p:txBody>
      </p:sp>
      <p:sp>
        <p:nvSpPr>
          <p:cNvPr id="8" name="Content Placeholder 2">
            <a:extLst>
              <a:ext uri="{FF2B5EF4-FFF2-40B4-BE49-F238E27FC236}">
                <a16:creationId xmlns:a16="http://schemas.microsoft.com/office/drawing/2014/main" xmlns="" id="{7C9605F4-7AD6-4B72-BA61-4ABC17FCEEC4}"/>
              </a:ext>
            </a:extLst>
          </p:cNvPr>
          <p:cNvSpPr>
            <a:spLocks noGrp="1"/>
          </p:cNvSpPr>
          <p:nvPr>
            <p:ph idx="1"/>
          </p:nvPr>
        </p:nvSpPr>
        <p:spPr>
          <a:xfrm>
            <a:off x="583950" y="1340936"/>
            <a:ext cx="7476066" cy="3425825"/>
          </a:xfrm>
        </p:spPr>
        <p:txBody>
          <a:bodyPr/>
          <a:lstStyle/>
          <a:p>
            <a:pPr eaLnBrk="1" hangingPunct="1"/>
            <a:r>
              <a:rPr lang="de-DE" altLang="de-DE" sz="2400" dirty="0" smtClean="0"/>
              <a:t>Progress since SA#101 - 5GS_Ph1 </a:t>
            </a:r>
          </a:p>
          <a:p>
            <a:pPr eaLnBrk="1" hangingPunct="1"/>
            <a:r>
              <a:rPr lang="de-DE" altLang="de-DE" sz="1800" dirty="0" smtClean="0"/>
              <a:t>(</a:t>
            </a:r>
            <a:r>
              <a:rPr lang="en-US" altLang="de-DE" sz="1800" dirty="0"/>
              <a:t>Category A CRs are not counted</a:t>
            </a:r>
            <a:r>
              <a:rPr lang="en-US" altLang="de-DE" sz="1800" dirty="0" smtClean="0"/>
              <a:t>)</a:t>
            </a:r>
            <a:endParaRPr lang="de-DE" altLang="de-DE" sz="2000" dirty="0"/>
          </a:p>
          <a:p>
            <a:pPr lvl="1" eaLnBrk="1" hangingPunct="1"/>
            <a:r>
              <a:rPr lang="en-US" altLang="de-DE" sz="1800" dirty="0" smtClean="0"/>
              <a:t>Rel-16 (TEI16): 1 CR to TS 23.501 was agreed</a:t>
            </a:r>
          </a:p>
          <a:p>
            <a:pPr lvl="1" eaLnBrk="1" hangingPunct="1"/>
            <a:r>
              <a:rPr lang="en-US" altLang="de-DE" sz="1800" dirty="0" smtClean="0"/>
              <a:t>Rel-17 (TEI17): 3 CRs to TS 23.501, 2 CRs to TS 23.502 agreed</a:t>
            </a:r>
          </a:p>
        </p:txBody>
      </p:sp>
    </p:spTree>
    <p:extLst>
      <p:ext uri="{BB962C8B-B14F-4D97-AF65-F5344CB8AC3E}">
        <p14:creationId xmlns:p14="http://schemas.microsoft.com/office/powerpoint/2010/main" val="71527533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b="1" dirty="0"/>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2081821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a:t>2.3) </a:t>
            </a:r>
            <a:r>
              <a:rPr lang="en-US" altLang="de-DE" sz="3200" b="1"/>
              <a:t>Rel-16 Work and Maintenance</a:t>
            </a:r>
            <a:endParaRPr lang="de-DE" altLang="de-DE" b="1"/>
          </a:p>
        </p:txBody>
      </p:sp>
      <p:sp>
        <p:nvSpPr>
          <p:cNvPr id="20483" name="Content Placeholder 2"/>
          <p:cNvSpPr>
            <a:spLocks noGrp="1"/>
          </p:cNvSpPr>
          <p:nvPr>
            <p:ph idx="1"/>
          </p:nvPr>
        </p:nvSpPr>
        <p:spPr>
          <a:xfrm>
            <a:off x="481263" y="1580733"/>
            <a:ext cx="8864755" cy="4558810"/>
          </a:xfrm>
        </p:spPr>
        <p:txBody>
          <a:bodyPr/>
          <a:lstStyle/>
          <a:p>
            <a:pPr eaLnBrk="1" hangingPunct="1"/>
            <a:r>
              <a:rPr lang="de-DE" altLang="de-DE" dirty="0" smtClean="0"/>
              <a:t> </a:t>
            </a:r>
            <a:r>
              <a:rPr lang="de-DE" altLang="de-DE" sz="2400" dirty="0" smtClean="0"/>
              <a:t>Progress </a:t>
            </a:r>
            <a:r>
              <a:rPr lang="de-DE" altLang="de-DE" sz="2400" dirty="0"/>
              <a:t>on Corrections </a:t>
            </a:r>
            <a:r>
              <a:rPr lang="de-DE" altLang="de-DE" sz="1800" dirty="0"/>
              <a:t>(</a:t>
            </a:r>
            <a:r>
              <a:rPr lang="en-US" altLang="de-DE" sz="1800" dirty="0"/>
              <a:t>Category A CRs are not counted)</a:t>
            </a:r>
            <a:endParaRPr lang="de-DE" altLang="de-DE" sz="1800" dirty="0"/>
          </a:p>
          <a:p>
            <a:pPr lvl="1" eaLnBrk="1" hangingPunct="1"/>
            <a:r>
              <a:rPr lang="en-US" altLang="de-DE" sz="1800" dirty="0" smtClean="0"/>
              <a:t>5G_CIoT: 1 CR to TS 23.502 agreed (Rel-16</a:t>
            </a:r>
            <a:r>
              <a:rPr lang="en-US" altLang="de-DE" sz="1800" dirty="0"/>
              <a:t>), 1 CR to TS 23.502 agreed (</a:t>
            </a:r>
            <a:r>
              <a:rPr lang="en-US" altLang="de-DE" sz="1800" dirty="0" smtClean="0"/>
              <a:t>Rel-18)</a:t>
            </a:r>
          </a:p>
          <a:p>
            <a:pPr lvl="1" eaLnBrk="1" hangingPunct="1"/>
            <a:r>
              <a:rPr lang="en-US" altLang="de-DE" sz="1800" dirty="0" err="1" smtClean="0"/>
              <a:t>Vertical_LAN</a:t>
            </a:r>
            <a:r>
              <a:rPr lang="en-US" altLang="de-DE" sz="1800" dirty="0"/>
              <a:t>: 1 CR to TS </a:t>
            </a:r>
            <a:r>
              <a:rPr lang="en-US" altLang="de-DE" sz="1800" dirty="0" smtClean="0"/>
              <a:t>23.501 agreed</a:t>
            </a:r>
          </a:p>
        </p:txBody>
      </p:sp>
    </p:spTree>
    <p:extLst>
      <p:ext uri="{BB962C8B-B14F-4D97-AF65-F5344CB8AC3E}">
        <p14:creationId xmlns:p14="http://schemas.microsoft.com/office/powerpoint/2010/main" val="2552844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b="1" dirty="0"/>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9000677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79388" y="83891"/>
            <a:ext cx="7112000" cy="1143000"/>
          </a:xfrm>
        </p:spPr>
        <p:txBody>
          <a:bodyPr/>
          <a:lstStyle/>
          <a:p>
            <a:r>
              <a:rPr lang="en-GB" altLang="en-US" b="1" dirty="0"/>
              <a:t>2.4) Rel-17 </a:t>
            </a:r>
            <a:r>
              <a:rPr lang="en-GB" altLang="en-US" b="1" dirty="0" smtClean="0"/>
              <a:t>Work Summary</a:t>
            </a:r>
            <a:endParaRPr lang="en-GB" altLang="en-US" b="1" dirty="0"/>
          </a:p>
        </p:txBody>
      </p:sp>
      <p:graphicFrame>
        <p:nvGraphicFramePr>
          <p:cNvPr id="2" name="Table 1"/>
          <p:cNvGraphicFramePr>
            <a:graphicFrameLocks noGrp="1"/>
          </p:cNvGraphicFramePr>
          <p:nvPr>
            <p:extLst>
              <p:ext uri="{D42A27DB-BD31-4B8C-83A1-F6EECF244321}">
                <p14:modId xmlns:p14="http://schemas.microsoft.com/office/powerpoint/2010/main" val="147938796"/>
              </p:ext>
            </p:extLst>
          </p:nvPr>
        </p:nvGraphicFramePr>
        <p:xfrm>
          <a:off x="519289" y="1238181"/>
          <a:ext cx="8276981" cy="4932356"/>
        </p:xfrm>
        <a:graphic>
          <a:graphicData uri="http://schemas.openxmlformats.org/drawingml/2006/table">
            <a:tbl>
              <a:tblPr>
                <a:tableStyleId>{5C22544A-7EE6-4342-B048-85BDC9FD1C3A}</a:tableStyleId>
              </a:tblPr>
              <a:tblGrid>
                <a:gridCol w="1230016"/>
                <a:gridCol w="3280042"/>
                <a:gridCol w="666258"/>
                <a:gridCol w="3100665"/>
              </a:tblGrid>
              <a:tr h="0">
                <a:tc>
                  <a:txBody>
                    <a:bodyPr/>
                    <a:lstStyle/>
                    <a:p>
                      <a:pPr algn="l" fontAlgn="t"/>
                      <a:r>
                        <a:rPr lang="en-US" sz="1000" b="1" u="none" strike="noStrike" dirty="0">
                          <a:solidFill>
                            <a:schemeClr val="bg1"/>
                          </a:solidFill>
                          <a:effectLst/>
                        </a:rPr>
                        <a:t>WI Code</a:t>
                      </a:r>
                      <a:endParaRPr lang="en-US" sz="1000" b="1" i="0" u="none" strike="noStrike" dirty="0">
                        <a:solidFill>
                          <a:schemeClr val="bg1"/>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1000" b="1" u="none" strike="noStrike">
                          <a:solidFill>
                            <a:schemeClr val="bg1"/>
                          </a:solidFill>
                          <a:effectLst/>
                        </a:rPr>
                        <a:t>Work Item Title</a:t>
                      </a:r>
                      <a:endParaRPr lang="en-US" sz="1000" b="1" i="0" u="none" strike="noStrike">
                        <a:solidFill>
                          <a:schemeClr val="bg1"/>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1000" b="1" u="none" strike="noStrike">
                          <a:solidFill>
                            <a:schemeClr val="bg1"/>
                          </a:solidFill>
                          <a:effectLst/>
                        </a:rPr>
                        <a:t>WID#</a:t>
                      </a:r>
                      <a:endParaRPr lang="en-US" sz="1000" b="1" i="0" u="none" strike="noStrike">
                        <a:solidFill>
                          <a:schemeClr val="bg1"/>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1000" b="1" u="none" strike="noStrike" dirty="0">
                          <a:solidFill>
                            <a:schemeClr val="bg1"/>
                          </a:solidFill>
                          <a:effectLst/>
                        </a:rPr>
                        <a:t>Progress since last TSG SA meeting</a:t>
                      </a:r>
                      <a:endParaRPr lang="en-US" sz="1000" b="1" i="0" u="none" strike="noStrike" dirty="0">
                        <a:solidFill>
                          <a:schemeClr val="bg1"/>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r>
              <a:tr h="142081">
                <a:tc>
                  <a:txBody>
                    <a:bodyPr/>
                    <a:lstStyle/>
                    <a:p>
                      <a:pPr algn="l" fontAlgn="t"/>
                      <a:r>
                        <a:rPr lang="en-US" sz="1000" u="none" strike="noStrike" dirty="0">
                          <a:effectLst/>
                        </a:rPr>
                        <a:t>5GSAT_ARCH</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Architecture aspects for using satellite access in 5G</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SP-200445</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4163">
                <a:tc>
                  <a:txBody>
                    <a:bodyPr/>
                    <a:lstStyle/>
                    <a:p>
                      <a:pPr algn="l" fontAlgn="t"/>
                      <a:r>
                        <a:rPr lang="en-US" sz="1000" u="none" strike="noStrike" dirty="0">
                          <a:effectLst/>
                        </a:rPr>
                        <a:t>eEdge_5GC</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Enhancement of support for Edge Computing in 5G Core network</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SP-201107</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smtClean="0">
                          <a:solidFill>
                            <a:srgbClr val="000000"/>
                          </a:solidFill>
                          <a:effectLst/>
                          <a:latin typeface="Calibri" panose="020F0502020204030204" pitchFamily="34" charset="0"/>
                        </a:rPr>
                        <a:t>1 CR to TS 23.502 agreed</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8374">
                <a:tc>
                  <a:txBody>
                    <a:bodyPr/>
                    <a:lstStyle/>
                    <a:p>
                      <a:pPr algn="l" fontAlgn="t"/>
                      <a:r>
                        <a:rPr lang="en-US" sz="1000" u="none" strike="noStrike" dirty="0" err="1">
                          <a:effectLst/>
                        </a:rPr>
                        <a:t>IIoT</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Study on enhanced support of Industrial Internet of Things</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SP-200973</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smtClean="0">
                          <a:solidFill>
                            <a:srgbClr val="000000"/>
                          </a:solidFill>
                          <a:effectLst/>
                          <a:latin typeface="Calibri" panose="020F0502020204030204" pitchFamily="34" charset="0"/>
                        </a:rPr>
                        <a:t>1 CR to TS 23.502 agreed</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4163">
                <a:tc>
                  <a:txBody>
                    <a:bodyPr/>
                    <a:lstStyle/>
                    <a:p>
                      <a:pPr algn="l" fontAlgn="t"/>
                      <a:r>
                        <a:rPr lang="en-US" sz="1000" u="none" strike="noStrike">
                          <a:effectLst/>
                        </a:rPr>
                        <a:t>5G_ProSe</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Proximity based Services in 5GS (5G_ProSe)</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SP-201132</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2081">
                <a:tc>
                  <a:txBody>
                    <a:bodyPr/>
                    <a:lstStyle/>
                    <a:p>
                      <a:pPr algn="l" fontAlgn="t"/>
                      <a:r>
                        <a:rPr lang="en-US" sz="1000" u="none" strike="noStrike">
                          <a:effectLst/>
                        </a:rPr>
                        <a:t>MUSIM</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da-DK" sz="1000" u="none" strike="noStrike" dirty="0">
                          <a:effectLst/>
                        </a:rPr>
                        <a:t>System enablers for Multi-USIM devices</a:t>
                      </a:r>
                      <a:endParaRPr lang="da-DK"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SP-200978</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4163">
                <a:tc>
                  <a:txBody>
                    <a:bodyPr/>
                    <a:lstStyle/>
                    <a:p>
                      <a:pPr algn="l" fontAlgn="t"/>
                      <a:r>
                        <a:rPr lang="en-US" sz="1000" u="none" strike="noStrike">
                          <a:effectLst/>
                        </a:rPr>
                        <a:t>5MBS</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Architectural enhancements for 5G multicast-broadcast services (5MBS)</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SP-201106</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smtClean="0">
                          <a:solidFill>
                            <a:srgbClr val="000000"/>
                          </a:solidFill>
                          <a:effectLst/>
                          <a:latin typeface="Calibri" panose="020F0502020204030204" pitchFamily="34" charset="0"/>
                        </a:rPr>
                        <a:t>5 CRs to TS 23.247 agreed</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4163">
                <a:tc>
                  <a:txBody>
                    <a:bodyPr/>
                    <a:lstStyle/>
                    <a:p>
                      <a:pPr algn="l" fontAlgn="t"/>
                      <a:r>
                        <a:rPr lang="en-US" sz="1000" u="none" strike="noStrike">
                          <a:effectLst/>
                        </a:rPr>
                        <a:t>eNS_Ph2</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Enhancement of Network Slicing Phase 2</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SP-200976</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8187">
                <a:tc>
                  <a:txBody>
                    <a:bodyPr/>
                    <a:lstStyle/>
                    <a:p>
                      <a:pPr algn="l" fontAlgn="t"/>
                      <a:r>
                        <a:rPr lang="en-US" sz="1000" u="none" strike="noStrike">
                          <a:effectLst/>
                        </a:rPr>
                        <a:t>eNA_Ph2 </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WID on Enablers for Network Automation for 5G - phase 2</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SP-201133</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smtClean="0">
                          <a:solidFill>
                            <a:srgbClr val="000000"/>
                          </a:solidFill>
                          <a:effectLst/>
                          <a:latin typeface="Calibri" panose="020F0502020204030204" pitchFamily="34" charset="0"/>
                        </a:rPr>
                        <a:t>1 CR to TS 23.288, 1 CR to TS 23.501, 1 CR to TS 23.502 agreed</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2081">
                <a:tc>
                  <a:txBody>
                    <a:bodyPr/>
                    <a:lstStyle/>
                    <a:p>
                      <a:pPr algn="l" fontAlgn="t"/>
                      <a:r>
                        <a:rPr lang="en-US" sz="1000" u="none" strike="noStrike">
                          <a:effectLst/>
                        </a:rPr>
                        <a:t>eNPN</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Enhanced support of Non-Public Networks</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SP-200980</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4163">
                <a:tc>
                  <a:txBody>
                    <a:bodyPr/>
                    <a:lstStyle/>
                    <a:p>
                      <a:pPr algn="l" fontAlgn="t"/>
                      <a:r>
                        <a:rPr lang="en-US" sz="1000" u="none" strike="noStrike">
                          <a:effectLst/>
                        </a:rPr>
                        <a:t>ID_UAS</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Support of Unmanned Aerial Systems Connectivity, Identification, and Tracking</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SP-200979</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b="0" i="0" u="none" strike="noStrike" dirty="0" smtClean="0">
                          <a:solidFill>
                            <a:srgbClr val="000000"/>
                          </a:solidFill>
                          <a:effectLst/>
                          <a:latin typeface="Calibri" panose="020F0502020204030204" pitchFamily="34" charset="0"/>
                        </a:rPr>
                        <a:t>1 CR to TS 23.256 agreed</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4163">
                <a:tc>
                  <a:txBody>
                    <a:bodyPr/>
                    <a:lstStyle/>
                    <a:p>
                      <a:pPr algn="l" fontAlgn="t"/>
                      <a:r>
                        <a:rPr lang="en-US" sz="1000" u="none" strike="noStrike">
                          <a:effectLst/>
                        </a:rPr>
                        <a:t>eV2XARC_Ph2</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Architecture enhancements for 3GPP support of advanced V2X services – Phase 2</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SP-210090</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4163">
                <a:tc>
                  <a:txBody>
                    <a:bodyPr/>
                    <a:lstStyle/>
                    <a:p>
                      <a:pPr algn="l" fontAlgn="t"/>
                      <a:r>
                        <a:rPr lang="en-US" sz="1000" u="none" strike="noStrike">
                          <a:effectLst/>
                        </a:rPr>
                        <a:t>ATSSS_Ph2</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Access Traffic Steering, Switch and Splitting support in the 5G system architecture Phase 2 </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SP-200977</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4163">
                <a:tc>
                  <a:txBody>
                    <a:bodyPr/>
                    <a:lstStyle/>
                    <a:p>
                      <a:pPr algn="l" fontAlgn="t"/>
                      <a:r>
                        <a:rPr lang="en-US" sz="1000" u="none" strike="noStrike">
                          <a:effectLst/>
                        </a:rPr>
                        <a:t>5G_AIS</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5G System Enhancement for Advanced Interactive Services</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SP-190564</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2081">
                <a:tc>
                  <a:txBody>
                    <a:bodyPr/>
                    <a:lstStyle/>
                    <a:p>
                      <a:pPr algn="l" fontAlgn="t"/>
                      <a:r>
                        <a:rPr lang="en-US" sz="1000" u="none" strike="noStrike">
                          <a:effectLst/>
                        </a:rPr>
                        <a:t>5G_eLCS _Ph2</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Enhancement to the 5GC LoCation Services-Phase 2</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SP-200082</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2081">
                <a:tc>
                  <a:txBody>
                    <a:bodyPr/>
                    <a:lstStyle/>
                    <a:p>
                      <a:pPr algn="l" fontAlgn="t"/>
                      <a:r>
                        <a:rPr lang="en-US" sz="1000" u="none" strike="noStrike">
                          <a:effectLst/>
                        </a:rPr>
                        <a:t>MPS2</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Multimedia Priority Service (MPS) Phase 2 </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SP-200519</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2081">
                <a:tc>
                  <a:txBody>
                    <a:bodyPr/>
                    <a:lstStyle/>
                    <a:p>
                      <a:pPr algn="l" fontAlgn="t"/>
                      <a:r>
                        <a:rPr lang="en-US" sz="1000" u="none" strike="noStrike">
                          <a:effectLst/>
                        </a:rPr>
                        <a:t>MINT</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Minimization of Service Interruption</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dirty="0">
                          <a:effectLst/>
                        </a:rPr>
                        <a:t>SP-210582</a:t>
                      </a:r>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7155">
                <a:tc>
                  <a:txBody>
                    <a:bodyPr/>
                    <a:lstStyle/>
                    <a:p>
                      <a:pPr algn="l" fontAlgn="t"/>
                      <a:r>
                        <a:rPr lang="en-US" sz="1000" u="none" strike="noStrike">
                          <a:effectLst/>
                        </a:rPr>
                        <a:t>ARCH_NR_REDCAP</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Architecture Enhancement for NR Reduced Capability Devices</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SP-211100</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5029">
                <a:tc>
                  <a:txBody>
                    <a:bodyPr/>
                    <a:lstStyle/>
                    <a:p>
                      <a:pPr algn="l" fontAlgn="t"/>
                      <a:r>
                        <a:rPr lang="en-US" sz="1000" u="none" strike="noStrike">
                          <a:effectLst/>
                        </a:rPr>
                        <a:t>IoT_SAT_ARCH_EPS</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Architecture support for NB-IoT/eMTC Non-Terrestrial Networks in EPS</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SP-211306</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US" sz="1000" b="0" i="0" u="none" strike="noStrike" dirty="0" smtClean="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2081">
                <a:tc>
                  <a:txBody>
                    <a:bodyPr/>
                    <a:lstStyle/>
                    <a:p>
                      <a:pPr algn="l" fontAlgn="t"/>
                      <a:r>
                        <a:rPr lang="en-US" sz="1000" u="none" strike="noStrike">
                          <a:effectLst/>
                        </a:rPr>
                        <a:t>NSWO_5G</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CT1 WI</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2081">
                <a:tc>
                  <a:txBody>
                    <a:bodyPr/>
                    <a:lstStyle/>
                    <a:p>
                      <a:pPr algn="l" fontAlgn="t"/>
                      <a:r>
                        <a:rPr lang="en-US" sz="1000" u="none" strike="noStrike">
                          <a:effectLst/>
                        </a:rPr>
                        <a:t>SAES</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1000" b="0" i="0" u="none" strike="noStrike" dirty="0">
                        <a:solidFill>
                          <a:srgbClr val="000000"/>
                        </a:solidFill>
                        <a:effectLst/>
                        <a:latin typeface="Calibri" panose="020F0502020204030204" pitchFamily="34" charset="0"/>
                      </a:endParaRPr>
                    </a:p>
                  </a:txBody>
                  <a:tcPr marL="7104" marR="7104" marT="710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39113428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826976"/>
          </a:xfrm>
        </p:spPr>
        <p:txBody>
          <a:bodyPr/>
          <a:lstStyle/>
          <a:p>
            <a:pPr eaLnBrk="1" hangingPunct="1">
              <a:defRPr/>
            </a:pPr>
            <a:r>
              <a:rPr lang="en-GB" sz="2000" dirty="0"/>
              <a:t> 1) General aspects (events since </a:t>
            </a:r>
            <a:r>
              <a:rPr lang="en-GB" sz="2000" dirty="0" smtClean="0"/>
              <a:t>SA#101, </a:t>
            </a:r>
            <a:r>
              <a:rPr lang="en-GB" sz="2000" dirty="0"/>
              <a:t>statistics, next meetings)</a:t>
            </a:r>
          </a:p>
          <a:p>
            <a:pPr eaLnBrk="1" hangingPunct="1">
              <a:defRPr/>
            </a:pPr>
            <a:r>
              <a:rPr lang="en-GB" sz="2000" dirty="0"/>
              <a:t> 2) SA Work Report</a:t>
            </a:r>
          </a:p>
          <a:p>
            <a:pPr lvl="1" eaLnBrk="1" hangingPunct="1">
              <a:defRPr/>
            </a:pPr>
            <a:r>
              <a:rPr lang="en-GB" sz="1800" dirty="0"/>
              <a:t>2.1) Rel-14 and before Maintenance</a:t>
            </a:r>
          </a:p>
          <a:p>
            <a:pPr lvl="1" eaLnBrk="1" hangingPunct="1">
              <a:defRPr/>
            </a:pPr>
            <a:r>
              <a:rPr lang="en-GB" sz="1800" dirty="0"/>
              <a:t>2.2) Rel-15 Work and Maintenance </a:t>
            </a:r>
          </a:p>
          <a:p>
            <a:pPr lvl="1" eaLnBrk="1" hangingPunct="1">
              <a:defRPr/>
            </a:pPr>
            <a:r>
              <a:rPr lang="en-GB" sz="1800" dirty="0"/>
              <a:t>2.3) Rel-16 Work and Maintenance</a:t>
            </a:r>
          </a:p>
          <a:p>
            <a:pPr lvl="1" eaLnBrk="1" hangingPunct="1">
              <a:defRPr/>
            </a:pPr>
            <a:r>
              <a:rPr lang="en-GB" sz="1800" dirty="0"/>
              <a:t>2.4) Rel-17 Work and Maintenance</a:t>
            </a:r>
          </a:p>
          <a:p>
            <a:pPr lvl="1" eaLnBrk="1" hangingPunct="1">
              <a:defRPr/>
            </a:pPr>
            <a:r>
              <a:rPr lang="en-GB" sz="1800" dirty="0" smtClean="0"/>
              <a:t>2.5</a:t>
            </a:r>
            <a:r>
              <a:rPr lang="en-GB" sz="1800" dirty="0"/>
              <a:t>) Rel-18 Work and </a:t>
            </a:r>
            <a:r>
              <a:rPr lang="en-GB" sz="1800" dirty="0" smtClean="0"/>
              <a:t>Maintenance</a:t>
            </a:r>
          </a:p>
          <a:p>
            <a:pPr lvl="1" eaLnBrk="1" hangingPunct="1">
              <a:defRPr/>
            </a:pPr>
            <a:r>
              <a:rPr lang="en-GB" sz="1800" dirty="0"/>
              <a:t>2.5) </a:t>
            </a:r>
            <a:r>
              <a:rPr lang="en-GB" sz="1800" dirty="0" smtClean="0"/>
              <a:t>Rel-19 </a:t>
            </a:r>
            <a:r>
              <a:rPr lang="en-GB" sz="1800" dirty="0"/>
              <a:t>Work and </a:t>
            </a:r>
            <a:r>
              <a:rPr lang="en-GB" sz="1800" dirty="0" smtClean="0"/>
              <a:t>Maintenance</a:t>
            </a:r>
            <a:endParaRPr lang="en-GB" sz="1800" dirty="0"/>
          </a:p>
          <a:p>
            <a:pPr lvl="1" eaLnBrk="1" hangingPunct="1">
              <a:defRPr/>
            </a:pPr>
            <a:r>
              <a:rPr lang="en-GB" sz="1800" dirty="0" smtClean="0"/>
              <a:t>2.7) </a:t>
            </a:r>
            <a:r>
              <a:rPr lang="en-GB" sz="1800" dirty="0"/>
              <a:t>IETF Dependency Update</a:t>
            </a:r>
          </a:p>
          <a:p>
            <a:pPr eaLnBrk="1" hangingPunct="1">
              <a:defRPr/>
            </a:pPr>
            <a:r>
              <a:rPr lang="en-GB" sz="2000" dirty="0"/>
              <a:t> 3) SA2 Work Planning</a:t>
            </a:r>
          </a:p>
          <a:p>
            <a:pPr eaLnBrk="1" hangingPunct="1">
              <a:defRPr/>
            </a:pPr>
            <a:r>
              <a:rPr lang="en-GB" sz="2000" dirty="0"/>
              <a:t> 4) Documents for Information and Approval</a:t>
            </a:r>
          </a:p>
          <a:p>
            <a:pPr eaLnBrk="1" hangingPunct="1">
              <a:defRPr/>
            </a:pPr>
            <a:r>
              <a:rPr lang="en-GB" sz="20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b="1" dirty="0"/>
              <a:t>2.5) Rel-18 Work and </a:t>
            </a:r>
            <a:r>
              <a:rPr lang="en-GB" sz="1800" b="1" dirty="0" smtClean="0"/>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947732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93759" y="2800350"/>
            <a:ext cx="8554481" cy="340092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pPr>
            <a:r>
              <a:rPr lang="en-US" altLang="de-DE" sz="1200" kern="0" dirty="0"/>
              <a:t>3</a:t>
            </a:r>
            <a:r>
              <a:rPr lang="en-US" altLang="de-DE" sz="1200" kern="0" dirty="0" smtClean="0"/>
              <a:t> CRs </a:t>
            </a:r>
            <a:r>
              <a:rPr lang="en-US" altLang="de-DE" sz="1200" kern="0" dirty="0"/>
              <a:t>to TS 23.501 agreed</a:t>
            </a:r>
          </a:p>
          <a:p>
            <a:pPr lvl="1">
              <a:spcBef>
                <a:spcPts val="0"/>
              </a:spcBef>
              <a:spcAft>
                <a:spcPts val="0"/>
              </a:spcAft>
            </a:pPr>
            <a:r>
              <a:rPr lang="en-US" altLang="de-DE" sz="1200" kern="0" dirty="0" smtClean="0"/>
              <a:t>1 CR </a:t>
            </a:r>
            <a:r>
              <a:rPr lang="en-US" altLang="de-DE" sz="1200" kern="0" dirty="0"/>
              <a:t>to TS 23.502 </a:t>
            </a:r>
            <a:r>
              <a:rPr lang="en-US" altLang="de-DE" sz="1200" kern="0" dirty="0" smtClean="0"/>
              <a:t>agreed</a:t>
            </a:r>
          </a:p>
          <a:p>
            <a:pPr lvl="1">
              <a:spcBef>
                <a:spcPts val="0"/>
              </a:spcBef>
              <a:spcAft>
                <a:spcPts val="0"/>
              </a:spcAft>
            </a:pPr>
            <a:r>
              <a:rPr lang="en-US" altLang="de-DE" sz="1200" kern="0" dirty="0"/>
              <a:t>1 CR to TS </a:t>
            </a:r>
            <a:r>
              <a:rPr lang="en-US" altLang="de-DE" sz="1200" kern="0" dirty="0" smtClean="0"/>
              <a:t>23.503 agreed</a:t>
            </a:r>
            <a:endParaRPr lang="en-US" altLang="ko-KR" sz="1200" dirty="0"/>
          </a:p>
          <a:p>
            <a:pPr marL="457200" lvl="1" indent="-457200">
              <a:spcBef>
                <a:spcPts val="0"/>
              </a:spcBef>
              <a:spcAft>
                <a:spcPts val="0"/>
              </a:spcAft>
              <a:buBlip>
                <a:blip r:embed="rId2"/>
              </a:buBlip>
            </a:pPr>
            <a:r>
              <a:rPr lang="en-US" sz="1600" b="1" dirty="0">
                <a:cs typeface="+mn-cs"/>
              </a:rPr>
              <a:t>RAN impacts and dependencies:</a:t>
            </a:r>
            <a:endParaRPr lang="de-DE" sz="1600" b="1" dirty="0">
              <a:cs typeface="+mn-cs"/>
            </a:endParaRPr>
          </a:p>
          <a:p>
            <a:pPr lvl="1">
              <a:spcBef>
                <a:spcPts val="0"/>
              </a:spcBef>
              <a:spcAft>
                <a:spcPts val="300"/>
              </a:spcAft>
            </a:pPr>
            <a:r>
              <a:rPr lang="en-US" sz="1200" dirty="0" smtClean="0"/>
              <a:t>None</a:t>
            </a:r>
            <a:endParaRPr lang="de-DE" sz="1100" kern="0" dirty="0"/>
          </a:p>
          <a:p>
            <a:pPr>
              <a:spcBef>
                <a:spcPts val="0"/>
              </a:spcBef>
              <a:spcAft>
                <a:spcPts val="0"/>
              </a:spcAft>
            </a:pPr>
            <a:r>
              <a:rPr lang="de-DE" sz="1600" b="1" kern="0" dirty="0"/>
              <a:t>Next steps:</a:t>
            </a:r>
          </a:p>
          <a:p>
            <a:pPr lvl="1">
              <a:spcBef>
                <a:spcPts val="0"/>
              </a:spcBef>
              <a:spcAft>
                <a:spcPts val="0"/>
              </a:spcAft>
            </a:pPr>
            <a:r>
              <a:rPr lang="en-US" sz="1200" kern="0" dirty="0"/>
              <a:t>Maintenance</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498920236"/>
              </p:ext>
            </p:extLst>
          </p:nvPr>
        </p:nvGraphicFramePr>
        <p:xfrm>
          <a:off x="138173" y="1312782"/>
          <a:ext cx="8810067" cy="1108250"/>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3840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86456">
                <a:tc>
                  <a:txBody>
                    <a:bodyPr/>
                    <a:lstStyle/>
                    <a:p>
                      <a:r>
                        <a:rPr lang="en-US" sz="1200" b="1" kern="1200">
                          <a:solidFill>
                            <a:schemeClr val="lt1"/>
                          </a:solidFill>
                          <a:effectLst/>
                          <a:latin typeface="+mn-lt"/>
                          <a:ea typeface="+mn-ea"/>
                          <a:cs typeface="+mn-cs"/>
                        </a:rPr>
                        <a:t>FS_5GSATB</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j-lt"/>
                          <a:ea typeface="+mn-ea"/>
                          <a:cs typeface="+mn-cs"/>
                        </a:rPr>
                        <a:t>Study on Support of Satellite Backhauling in 5GS</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100%-&gt;100%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86456">
                <a:tc>
                  <a:txBody>
                    <a:bodyPr/>
                    <a:lstStyle/>
                    <a:p>
                      <a:r>
                        <a:rPr lang="en-US" sz="1200" b="1" kern="1200">
                          <a:solidFill>
                            <a:schemeClr val="lt1"/>
                          </a:solidFill>
                          <a:effectLst/>
                          <a:latin typeface="+mn-lt"/>
                          <a:ea typeface="+mn-ea"/>
                          <a:cs typeface="+mn-cs"/>
                        </a:rPr>
                        <a:t>5GSATB</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j-lt"/>
                          <a:ea typeface="+mn-ea"/>
                          <a:cs typeface="+mn-cs"/>
                        </a:rPr>
                        <a:t>5G System with Satellite Backhaul</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r>
                        <a:rPr lang="en-US" altLang="zh-CN" sz="1200" b="1" kern="1200" dirty="0">
                          <a:solidFill>
                            <a:srgbClr val="7030A0"/>
                          </a:solidFill>
                          <a:latin typeface="+mn-lt"/>
                          <a:ea typeface="+mn-ea"/>
                          <a:cs typeface="+mn-cs"/>
                        </a:rPr>
                        <a:t>% </a:t>
                      </a:r>
                      <a:endParaRPr lang="en-US" sz="1200" b="1" kern="1200" dirty="0">
                        <a:solidFill>
                          <a:srgbClr val="FF000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SP-230111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636167852"/>
                  </a:ext>
                </a:extLst>
              </a:tr>
            </a:tbl>
          </a:graphicData>
        </a:graphic>
      </p:graphicFrame>
    </p:spTree>
    <p:extLst>
      <p:ext uri="{BB962C8B-B14F-4D97-AF65-F5344CB8AC3E}">
        <p14:creationId xmlns:p14="http://schemas.microsoft.com/office/powerpoint/2010/main" val="27347884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800350"/>
            <a:ext cx="8554481" cy="341997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pPr>
            <a:r>
              <a:rPr lang="en-US" altLang="de-DE" sz="1200" kern="0" dirty="0" smtClean="0"/>
              <a:t>4 CRs to TS 23.401 agreed</a:t>
            </a:r>
          </a:p>
          <a:p>
            <a:pPr lvl="1">
              <a:spcBef>
                <a:spcPts val="0"/>
              </a:spcBef>
              <a:spcAft>
                <a:spcPts val="0"/>
              </a:spcAft>
            </a:pPr>
            <a:r>
              <a:rPr lang="en-US" altLang="de-DE" sz="1200" kern="0" dirty="0"/>
              <a:t>5</a:t>
            </a:r>
            <a:r>
              <a:rPr lang="en-US" altLang="de-DE" sz="1200" kern="0" dirty="0" smtClean="0"/>
              <a:t> CRs to TS 23.501 agreed</a:t>
            </a:r>
          </a:p>
          <a:p>
            <a:pPr lvl="1">
              <a:spcBef>
                <a:spcPts val="0"/>
              </a:spcBef>
              <a:spcAft>
                <a:spcPts val="0"/>
              </a:spcAft>
            </a:pPr>
            <a:r>
              <a:rPr lang="en-US" altLang="de-DE" sz="1200" kern="0" dirty="0"/>
              <a:t>2</a:t>
            </a:r>
            <a:r>
              <a:rPr lang="en-US" altLang="de-DE" sz="1200" kern="0" dirty="0" smtClean="0"/>
              <a:t> CRs to TS 23.502 agreed</a:t>
            </a:r>
            <a:endParaRPr lang="en-US" altLang="de-DE" sz="1200" kern="0" dirty="0"/>
          </a:p>
          <a:p>
            <a:pPr marL="457200" lvl="1" indent="-457200">
              <a:spcBef>
                <a:spcPts val="0"/>
              </a:spcBef>
              <a:spcAft>
                <a:spcPts val="0"/>
              </a:spcAft>
              <a:buBlip>
                <a:blip r:embed="rId2"/>
              </a:buBlip>
            </a:pPr>
            <a:r>
              <a:rPr lang="en-US" sz="1600" b="1" dirty="0">
                <a:ea typeface="+mn-ea"/>
                <a:cs typeface="+mn-cs"/>
              </a:rPr>
              <a:t>RAN impacts and dependencies:</a:t>
            </a:r>
            <a:endParaRPr lang="de-DE" sz="1600" b="1" dirty="0">
              <a:ea typeface="+mn-ea"/>
              <a:cs typeface="+mn-cs"/>
            </a:endParaRPr>
          </a:p>
          <a:p>
            <a:pPr lvl="1">
              <a:spcBef>
                <a:spcPts val="0"/>
              </a:spcBef>
              <a:spcAft>
                <a:spcPts val="300"/>
              </a:spcAft>
            </a:pPr>
            <a:r>
              <a:rPr lang="en-US" sz="1200" dirty="0" smtClean="0"/>
              <a:t>None</a:t>
            </a:r>
            <a:endParaRPr lang="de-DE" sz="1100" kern="0" dirty="0"/>
          </a:p>
          <a:p>
            <a:pPr>
              <a:spcBef>
                <a:spcPts val="0"/>
              </a:spcBef>
              <a:spcAft>
                <a:spcPts val="0"/>
              </a:spcAft>
            </a:pPr>
            <a:r>
              <a:rPr lang="de-DE" sz="1600" b="1" kern="0" dirty="0"/>
              <a:t>Next steps:</a:t>
            </a:r>
          </a:p>
          <a:p>
            <a:pPr lvl="1">
              <a:spcBef>
                <a:spcPts val="0"/>
              </a:spcBef>
              <a:spcAft>
                <a:spcPts val="0"/>
              </a:spcAft>
            </a:pPr>
            <a:r>
              <a:rPr lang="en-US" sz="1200" kern="0" dirty="0"/>
              <a:t>Maintenance work</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679024471"/>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0248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28219">
                <a:tc>
                  <a:txBody>
                    <a:bodyPr/>
                    <a:lstStyle/>
                    <a:p>
                      <a:r>
                        <a:rPr lang="en-GB" altLang="zh-CN" sz="1200" b="1" i="0" u="none" strike="noStrike" kern="1200">
                          <a:solidFill>
                            <a:schemeClr val="bg1"/>
                          </a:solidFill>
                          <a:effectLst/>
                          <a:latin typeface="Calibri" panose="020F0502020204030204" pitchFamily="34" charset="0"/>
                          <a:ea typeface="+mn-ea"/>
                          <a:cs typeface="+mn-cs"/>
                        </a:rPr>
                        <a:t>FS_5GSAT_Ph2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Study on satellite</a:t>
                      </a:r>
                      <a:r>
                        <a:rPr lang="en-GB" altLang="zh-CN" sz="1200" b="1" i="0" u="none" strike="noStrike" kern="1200" baseline="0">
                          <a:solidFill>
                            <a:schemeClr val="bg1"/>
                          </a:solidFill>
                          <a:effectLst/>
                          <a:latin typeface="Calibri" panose="020F0502020204030204" pitchFamily="34" charset="0"/>
                          <a:ea typeface="+mn-ea"/>
                          <a:cs typeface="+mn-cs"/>
                        </a:rPr>
                        <a:t> access, Phase2</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a:t>
                      </a:r>
                      <a:r>
                        <a:rPr kumimoji="0" lang="en-US" sz="1200" b="1" i="0" u="none" strike="noStrike" kern="1200" cap="none" spc="0" normalizeH="0" baseline="0" noProof="0">
                          <a:ln>
                            <a:noFill/>
                          </a:ln>
                          <a:solidFill>
                            <a:prstClr val="white"/>
                          </a:solidFill>
                          <a:effectLst/>
                          <a:uLnTx/>
                          <a:uFillTx/>
                          <a:latin typeface="+mn-lt"/>
                          <a:ea typeface="+mn-ea"/>
                          <a:cs typeface="+mn-cs"/>
                        </a:rPr>
                        <a:t>,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SP-211651</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28219">
                <a:tc>
                  <a:txBody>
                    <a:bodyPr/>
                    <a:lstStyle/>
                    <a:p>
                      <a:r>
                        <a:rPr lang="en-GB" altLang="zh-CN" sz="1200" b="1" i="0" u="none" strike="noStrike" kern="1200">
                          <a:solidFill>
                            <a:schemeClr val="bg1"/>
                          </a:solidFill>
                          <a:effectLst/>
                          <a:latin typeface="Calibri" panose="020F0502020204030204" pitchFamily="34" charset="0"/>
                          <a:ea typeface="+mn-ea"/>
                          <a:cs typeface="+mn-cs"/>
                        </a:rPr>
                        <a:t>5GSAT_Ph2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Satellite</a:t>
                      </a:r>
                      <a:r>
                        <a:rPr lang="en-GB" altLang="zh-CN" sz="1200" b="1" i="0" u="none" strike="noStrike" kern="1200" baseline="0">
                          <a:solidFill>
                            <a:schemeClr val="bg1"/>
                          </a:solidFill>
                          <a:effectLst/>
                          <a:latin typeface="Calibri" panose="020F0502020204030204" pitchFamily="34" charset="0"/>
                          <a:ea typeface="+mn-ea"/>
                          <a:cs typeface="+mn-cs"/>
                        </a:rPr>
                        <a:t> access, Phase2</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SP-230109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447777564"/>
                  </a:ext>
                </a:extLst>
              </a:tr>
            </a:tbl>
          </a:graphicData>
        </a:graphic>
      </p:graphicFrame>
    </p:spTree>
    <p:extLst>
      <p:ext uri="{BB962C8B-B14F-4D97-AF65-F5344CB8AC3E}">
        <p14:creationId xmlns:p14="http://schemas.microsoft.com/office/powerpoint/2010/main" val="1356320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(3/29)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294759" y="2802552"/>
            <a:ext cx="8554481" cy="33628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 </a:t>
            </a:r>
            <a:endParaRPr lang="de-DE" altLang="de-DE" sz="1600" b="1" kern="0" dirty="0"/>
          </a:p>
          <a:p>
            <a:pPr lvl="1">
              <a:spcBef>
                <a:spcPts val="0"/>
              </a:spcBef>
              <a:spcAft>
                <a:spcPts val="0"/>
              </a:spcAft>
            </a:pPr>
            <a:r>
              <a:rPr lang="en-US" altLang="de-DE" sz="1200" kern="0" dirty="0"/>
              <a:t>5 CRs to TS 23.501 were agreed, 4 CR to TS 23.502 were agreed, 2 CR to TS 23.503 were agreed.</a:t>
            </a:r>
          </a:p>
          <a:p>
            <a:pPr lvl="1">
              <a:spcBef>
                <a:spcPts val="0"/>
              </a:spcBef>
              <a:spcAft>
                <a:spcPts val="0"/>
              </a:spcAft>
            </a:pPr>
            <a:r>
              <a:rPr lang="en-US" altLang="de-DE" sz="1200" kern="0" dirty="0"/>
              <a:t>1 TU is used for maintenance work at SA2#160</a:t>
            </a:r>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dependencies:</a:t>
            </a:r>
            <a:endParaRPr lang="de-DE" sz="1600" b="1" dirty="0">
              <a:ea typeface="+mn-ea"/>
              <a:cs typeface="+mn-cs"/>
            </a:endParaRPr>
          </a:p>
          <a:p>
            <a:pPr lvl="1">
              <a:spcBef>
                <a:spcPts val="0"/>
              </a:spcBef>
              <a:spcAft>
                <a:spcPts val="300"/>
              </a:spcAft>
            </a:pPr>
            <a:r>
              <a:rPr lang="en-US" sz="1200" kern="0" dirty="0" smtClean="0"/>
              <a:t>None</a:t>
            </a:r>
            <a:endParaRPr lang="de-DE" sz="1100" kern="0" dirty="0"/>
          </a:p>
          <a:p>
            <a:pPr lvl="0">
              <a:spcBef>
                <a:spcPts val="0"/>
              </a:spcBef>
              <a:spcAft>
                <a:spcPts val="300"/>
              </a:spcAft>
            </a:pPr>
            <a:r>
              <a:rPr lang="de-DE" altLang="zh-CN" sz="1400" b="1" dirty="0"/>
              <a:t>Other WG dependencies</a:t>
            </a:r>
          </a:p>
          <a:p>
            <a:pPr lvl="1">
              <a:spcBef>
                <a:spcPts val="0"/>
              </a:spcBef>
              <a:spcAft>
                <a:spcPts val="300"/>
              </a:spcAft>
            </a:pPr>
            <a:r>
              <a:rPr lang="en-US" altLang="zh-CN" sz="1200" dirty="0"/>
              <a:t>SA6, CT </a:t>
            </a:r>
            <a:r>
              <a:rPr lang="en-US" altLang="zh-CN" sz="1200" dirty="0" smtClean="0"/>
              <a:t>WGs</a:t>
            </a:r>
            <a:endParaRPr lang="de-DE" sz="1800" b="1" kern="0" dirty="0" smtClean="0"/>
          </a:p>
          <a:p>
            <a:pPr>
              <a:spcBef>
                <a:spcPts val="0"/>
              </a:spcBef>
              <a:spcAft>
                <a:spcPts val="0"/>
              </a:spcAft>
            </a:pPr>
            <a:r>
              <a:rPr lang="de-DE" sz="1600" b="1" kern="0" dirty="0" smtClean="0"/>
              <a:t>Next </a:t>
            </a:r>
            <a:r>
              <a:rPr lang="de-DE" sz="1600" b="1" kern="0" dirty="0"/>
              <a:t>steps:</a:t>
            </a:r>
          </a:p>
          <a:p>
            <a:pPr lvl="1">
              <a:spcBef>
                <a:spcPts val="0"/>
              </a:spcBef>
              <a:spcAft>
                <a:spcPts val="300"/>
              </a:spcAft>
            </a:pPr>
            <a:r>
              <a:rPr lang="en-US" altLang="zh-CN" sz="1200" dirty="0"/>
              <a:t>Maintenance work</a:t>
            </a:r>
          </a:p>
          <a:p>
            <a:pPr lvl="1">
              <a:spcBef>
                <a:spcPts val="0"/>
              </a:spcBef>
              <a:spcAft>
                <a:spcPts val="0"/>
              </a:spcAft>
            </a:pPr>
            <a:r>
              <a:rPr lang="en-US" altLang="zh-CN" sz="1200" dirty="0"/>
              <a:t>Handle the unhandled CRs</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224333728"/>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04329">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21159">
                <a:tc>
                  <a:txBody>
                    <a:bodyPr/>
                    <a:lstStyle/>
                    <a:p>
                      <a:r>
                        <a:rPr lang="en-GB" altLang="zh-CN" sz="1200" b="1" i="0" u="none" strike="noStrike" kern="1200">
                          <a:solidFill>
                            <a:schemeClr val="bg1"/>
                          </a:solidFill>
                          <a:effectLst/>
                          <a:latin typeface="Calibri" panose="020F0502020204030204" pitchFamily="34" charset="0"/>
                          <a:ea typeface="+mn-ea"/>
                          <a:cs typeface="+mn-cs"/>
                        </a:rPr>
                        <a:t>FS_PIN</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Personal IoT Networks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March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SP-230089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221159">
                <a:tc>
                  <a:txBody>
                    <a:bodyPr/>
                    <a:lstStyle/>
                    <a:p>
                      <a:r>
                        <a:rPr lang="en-GB" altLang="zh-CN" sz="1200" b="1" i="0" u="none" strike="noStrike" kern="1200">
                          <a:solidFill>
                            <a:schemeClr val="bg1"/>
                          </a:solidFill>
                          <a:effectLst/>
                          <a:latin typeface="Calibri" panose="020F0502020204030204" pitchFamily="34" charset="0"/>
                          <a:ea typeface="+mn-ea"/>
                          <a:cs typeface="+mn-cs"/>
                        </a:rPr>
                        <a:t>PIN</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Personal IoT Networks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a:t>
                      </a:r>
                      <a:r>
                        <a:rPr lang="en-US" sz="1200" b="1" kern="1200" dirty="0">
                          <a:solidFill>
                            <a:srgbClr val="7030A0"/>
                          </a:solidFill>
                          <a:latin typeface="+mn-lt"/>
                          <a:ea typeface="+mn-ea"/>
                          <a:cs typeface="+mn-cs"/>
                        </a:rPr>
                        <a:t>%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 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SP-221343</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4037881554"/>
                  </a:ext>
                </a:extLst>
              </a:tr>
            </a:tbl>
          </a:graphicData>
        </a:graphic>
      </p:graphicFrame>
    </p:spTree>
    <p:extLst>
      <p:ext uri="{BB962C8B-B14F-4D97-AF65-F5344CB8AC3E}">
        <p14:creationId xmlns:p14="http://schemas.microsoft.com/office/powerpoint/2010/main" val="36383297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(4/29)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743200"/>
            <a:ext cx="8554481" cy="34771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r>
              <a:rPr lang="en-GB" sz="1200" dirty="0">
                <a:solidFill>
                  <a:srgbClr val="000000"/>
                </a:solidFill>
                <a:ea typeface="Gulim" panose="020B0600000101010101" pitchFamily="34" charset="-127"/>
              </a:rPr>
              <a:t>Two minor corrections were approved. </a:t>
            </a:r>
            <a:endParaRPr lang="en-US" altLang="de-DE" sz="1100" kern="0" dirty="0"/>
          </a:p>
          <a:p>
            <a:pPr marL="457200" lvl="1" indent="-457200">
              <a:spcBef>
                <a:spcPts val="0"/>
              </a:spcBef>
              <a:spcAft>
                <a:spcPts val="0"/>
              </a:spcAft>
              <a:buBlip>
                <a:blip r:embed="rId2"/>
              </a:buBlip>
            </a:pPr>
            <a:r>
              <a:rPr lang="en-US" sz="1600" b="1" kern="0" dirty="0" smtClean="0">
                <a:cs typeface="+mn-cs"/>
              </a:rPr>
              <a:t>RAN </a:t>
            </a:r>
            <a:r>
              <a:rPr lang="en-US" sz="1600" b="1" kern="0" dirty="0">
                <a:cs typeface="+mn-cs"/>
              </a:rPr>
              <a:t>impacts and dependencies:</a:t>
            </a:r>
            <a:endParaRPr lang="de-DE" sz="1600" b="1" kern="0" dirty="0">
              <a:cs typeface="+mn-cs"/>
            </a:endParaRPr>
          </a:p>
          <a:p>
            <a:pPr lvl="1">
              <a:spcBef>
                <a:spcPts val="0"/>
              </a:spcBef>
              <a:spcAft>
                <a:spcPts val="0"/>
              </a:spcAft>
            </a:pPr>
            <a:r>
              <a:rPr lang="en-US" sz="1200" dirty="0" smtClean="0"/>
              <a:t>None</a:t>
            </a:r>
            <a:endParaRPr lang="en-US" altLang="de-DE" sz="1200" kern="0" dirty="0"/>
          </a:p>
          <a:p>
            <a:pPr>
              <a:spcBef>
                <a:spcPts val="0"/>
              </a:spcBef>
              <a:spcAft>
                <a:spcPts val="0"/>
              </a:spcAft>
            </a:pPr>
            <a:r>
              <a:rPr lang="de-DE" sz="1600" b="1" kern="0" dirty="0"/>
              <a:t>Next steps:</a:t>
            </a:r>
          </a:p>
          <a:p>
            <a:pPr lvl="1">
              <a:spcBef>
                <a:spcPts val="0"/>
              </a:spcBef>
              <a:spcAft>
                <a:spcPts val="0"/>
              </a:spcAft>
            </a:pPr>
            <a:r>
              <a:rPr lang="de-DE" altLang="zh-CN" sz="1200" dirty="0"/>
              <a:t>Continue corrections as necessary, none expected</a:t>
            </a:r>
            <a:endParaRPr lang="de-DE" altLang="zh-CN" sz="1400" dirty="0"/>
          </a:p>
          <a:p>
            <a:pPr lvl="1">
              <a:spcBef>
                <a:spcPts val="0"/>
              </a:spcBef>
              <a:spcAft>
                <a:spcPts val="0"/>
              </a:spcAft>
            </a:pPr>
            <a:endParaRPr lang="en-US"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288638187"/>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1010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35641">
                <a:tc>
                  <a:txBody>
                    <a:bodyPr/>
                    <a:lstStyle/>
                    <a:p>
                      <a:r>
                        <a:rPr lang="en-GB" altLang="zh-CN" sz="1200" b="1" i="0" u="none" strike="noStrike" kern="1200">
                          <a:solidFill>
                            <a:schemeClr val="bg1"/>
                          </a:solidFill>
                          <a:effectLst/>
                          <a:latin typeface="Calibri" panose="020F0502020204030204" pitchFamily="34" charset="0"/>
                          <a:ea typeface="+mn-ea"/>
                          <a:cs typeface="+mn-cs"/>
                        </a:rPr>
                        <a:t>FS_UAS_Ph2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a:solidFill>
                            <a:schemeClr val="lt1"/>
                          </a:solidFill>
                          <a:effectLst/>
                          <a:latin typeface="+mn-lt"/>
                          <a:ea typeface="+mn-ea"/>
                          <a:cs typeface="+mn-cs"/>
                        </a:rPr>
                        <a:t>Study on Phase 2 of UAS, UAV and UAM</a:t>
                      </a:r>
                      <a:endParaRPr lang="de-DE" sz="1200" b="1" i="0" u="none" strike="noStrike"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SP-211632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35641">
                <a:tc>
                  <a:txBody>
                    <a:bodyPr/>
                    <a:lstStyle/>
                    <a:p>
                      <a:r>
                        <a:rPr lang="en-GB" altLang="zh-CN" sz="1200" b="1" i="0" u="none" strike="noStrike" kern="1200">
                          <a:solidFill>
                            <a:schemeClr val="bg1"/>
                          </a:solidFill>
                          <a:effectLst/>
                          <a:latin typeface="Calibri" panose="020F0502020204030204" pitchFamily="34" charset="0"/>
                          <a:ea typeface="+mn-ea"/>
                          <a:cs typeface="+mn-cs"/>
                        </a:rPr>
                        <a:t>UAS_Ph2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a:solidFill>
                            <a:schemeClr val="lt1"/>
                          </a:solidFill>
                          <a:effectLst/>
                          <a:latin typeface="+mn-lt"/>
                          <a:ea typeface="+mn-ea"/>
                          <a:cs typeface="+mn-cs"/>
                        </a:rPr>
                        <a:t>Phase 2 of UAS, UAV and UAM</a:t>
                      </a:r>
                      <a:endParaRPr lang="de-DE" sz="1200" b="1" i="0" u="none" strike="noStrike"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SP-230091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19287261"/>
                  </a:ext>
                </a:extLst>
              </a:tr>
            </a:tbl>
          </a:graphicData>
        </a:graphic>
      </p:graphicFrame>
    </p:spTree>
    <p:extLst>
      <p:ext uri="{BB962C8B-B14F-4D97-AF65-F5344CB8AC3E}">
        <p14:creationId xmlns:p14="http://schemas.microsoft.com/office/powerpoint/2010/main" val="34841018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(5/29)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690648"/>
            <a:ext cx="8554481" cy="352967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p>
          <a:p>
            <a:pPr lvl="1">
              <a:spcBef>
                <a:spcPts val="0"/>
              </a:spcBef>
              <a:spcAft>
                <a:spcPts val="0"/>
              </a:spcAft>
              <a:defRPr/>
            </a:pPr>
            <a:r>
              <a:rPr lang="en-US" altLang="de-DE" sz="1100" kern="0" dirty="0">
                <a:solidFill>
                  <a:prstClr val="black"/>
                </a:solidFill>
              </a:rPr>
              <a:t>The latest TS 23.586 is available here:</a:t>
            </a:r>
            <a:r>
              <a:rPr lang="zh-CN" altLang="zh-CN" sz="1100" dirty="0">
                <a:solidFill>
                  <a:prstClr val="black"/>
                </a:solidFill>
              </a:rPr>
              <a:t> </a:t>
            </a:r>
            <a:r>
              <a:rPr lang="en-US" altLang="zh-CN" sz="1100" kern="0" dirty="0">
                <a:solidFill>
                  <a:prstClr val="black"/>
                </a:solidFill>
                <a:hlinkClick r:id="rId3"/>
              </a:rPr>
              <a:t>http://www.3gpp.org/ftp/Specs/archive/23_series</a:t>
            </a:r>
            <a:r>
              <a:rPr lang="en-US" altLang="de-DE" sz="1100" kern="0" dirty="0">
                <a:solidFill>
                  <a:prstClr val="black"/>
                </a:solidFill>
              </a:rPr>
              <a:t>.</a:t>
            </a:r>
          </a:p>
          <a:p>
            <a:pPr lvl="1">
              <a:spcBef>
                <a:spcPts val="0"/>
              </a:spcBef>
              <a:spcAft>
                <a:spcPts val="0"/>
              </a:spcAft>
              <a:defRPr/>
            </a:pPr>
            <a:r>
              <a:rPr lang="en-US" altLang="de-DE" sz="1100" b="1" kern="0" dirty="0">
                <a:solidFill>
                  <a:prstClr val="black"/>
                </a:solidFill>
              </a:rPr>
              <a:t>TS 23.586: </a:t>
            </a:r>
            <a:r>
              <a:rPr lang="en-US" altLang="de-DE" sz="1100" kern="0" dirty="0">
                <a:solidFill>
                  <a:prstClr val="black"/>
                </a:solidFill>
              </a:rPr>
              <a:t>16 CRs related to UE discovery and selection, p</a:t>
            </a:r>
            <a:r>
              <a:rPr lang="en-GB" altLang="zh-CN" sz="1100" kern="0" dirty="0" err="1">
                <a:solidFill>
                  <a:prstClr val="black"/>
                </a:solidFill>
              </a:rPr>
              <a:t>rocedures</a:t>
            </a:r>
            <a:r>
              <a:rPr lang="en-GB" altLang="zh-CN" sz="1100" kern="0" dirty="0">
                <a:solidFill>
                  <a:prstClr val="black"/>
                </a:solidFill>
              </a:rPr>
              <a:t> of Ranging/</a:t>
            </a:r>
            <a:r>
              <a:rPr lang="en-GB" altLang="zh-CN" sz="1100" kern="0" dirty="0" err="1">
                <a:solidFill>
                  <a:prstClr val="black"/>
                </a:solidFill>
              </a:rPr>
              <a:t>Sidelink</a:t>
            </a:r>
            <a:r>
              <a:rPr lang="en-GB" altLang="zh-CN" sz="1100" kern="0" dirty="0">
                <a:solidFill>
                  <a:prstClr val="black"/>
                </a:solidFill>
              </a:rPr>
              <a:t> Positioning control, UE-only operation procedure, network assisted SL positioning, SL Positioning for UE without NAS connection, Ranging/SL Positioning </a:t>
            </a:r>
            <a:r>
              <a:rPr lang="en-GB" altLang="zh-CN" sz="1100" kern="0" dirty="0" err="1">
                <a:solidFill>
                  <a:prstClr val="black"/>
                </a:solidFill>
              </a:rPr>
              <a:t>QoS</a:t>
            </a:r>
            <a:r>
              <a:rPr lang="en-GB" altLang="zh-CN" sz="1100" kern="0" dirty="0">
                <a:solidFill>
                  <a:prstClr val="black"/>
                </a:solidFill>
              </a:rPr>
              <a:t>, authorization for Ranging and </a:t>
            </a:r>
            <a:r>
              <a:rPr lang="en-GB" altLang="zh-CN" sz="1100" kern="0" dirty="0" err="1">
                <a:solidFill>
                  <a:prstClr val="black"/>
                </a:solidFill>
              </a:rPr>
              <a:t>Sidelink</a:t>
            </a:r>
            <a:r>
              <a:rPr lang="en-GB" altLang="zh-CN" sz="1100" kern="0" dirty="0">
                <a:solidFill>
                  <a:prstClr val="black"/>
                </a:solidFill>
              </a:rPr>
              <a:t> Positioning, SL positioning service exposure through PC5, service exposure to SL Positioning Client UE and subscription data </a:t>
            </a:r>
            <a:r>
              <a:rPr lang="en-US" altLang="de-DE" sz="1100" kern="0" dirty="0" smtClean="0">
                <a:solidFill>
                  <a:prstClr val="black"/>
                </a:solidFill>
              </a:rPr>
              <a:t>agreed</a:t>
            </a:r>
            <a:r>
              <a:rPr lang="en-GB" altLang="de-DE" sz="1100" kern="0" dirty="0" smtClean="0">
                <a:solidFill>
                  <a:prstClr val="black"/>
                </a:solidFill>
              </a:rPr>
              <a:t>. </a:t>
            </a:r>
            <a:r>
              <a:rPr lang="en-US" altLang="de-DE" sz="1100" b="1" kern="0" dirty="0" smtClean="0">
                <a:solidFill>
                  <a:prstClr val="black"/>
                </a:solidFill>
              </a:rPr>
              <a:t>TS </a:t>
            </a:r>
            <a:r>
              <a:rPr lang="en-US" altLang="de-DE" sz="1100" b="1" kern="0" dirty="0">
                <a:solidFill>
                  <a:prstClr val="black"/>
                </a:solidFill>
              </a:rPr>
              <a:t>23.273: </a:t>
            </a:r>
            <a:r>
              <a:rPr lang="en-US" altLang="de-DE" sz="1100" kern="0" dirty="0">
                <a:solidFill>
                  <a:prstClr val="black"/>
                </a:solidFill>
              </a:rPr>
              <a:t>14 CRs related to </a:t>
            </a:r>
            <a:r>
              <a:rPr lang="en-GB" altLang="zh-CN" sz="1100" kern="0" dirty="0">
                <a:solidFill>
                  <a:prstClr val="black"/>
                </a:solidFill>
              </a:rPr>
              <a:t>SL-MO-LR procedure, SL-MT-LR procedure, SL-MT-LR for periodic, triggered Location Event procedure</a:t>
            </a:r>
            <a:r>
              <a:rPr lang="en-US" altLang="de-DE" sz="1100" kern="0" dirty="0">
                <a:solidFill>
                  <a:prstClr val="black"/>
                </a:solidFill>
              </a:rPr>
              <a:t> and subscription data agreed.</a:t>
            </a:r>
          </a:p>
          <a:p>
            <a:pPr lvl="1">
              <a:spcBef>
                <a:spcPts val="0"/>
              </a:spcBef>
              <a:spcAft>
                <a:spcPts val="0"/>
              </a:spcAft>
              <a:defRPr/>
            </a:pPr>
            <a:r>
              <a:rPr lang="en-US" altLang="de-DE" sz="1100" kern="0" dirty="0">
                <a:solidFill>
                  <a:prstClr val="black"/>
                </a:solidFill>
              </a:rPr>
              <a:t>LS out: 1 LS out sent to CT1/SA3 on </a:t>
            </a:r>
            <a:r>
              <a:rPr lang="en-GB" altLang="zh-CN" sz="1100" kern="0" dirty="0">
                <a:solidFill>
                  <a:prstClr val="black"/>
                </a:solidFill>
              </a:rPr>
              <a:t> procedures for UE discovery</a:t>
            </a:r>
            <a:r>
              <a:rPr lang="en-US" altLang="zh-CN" sz="1100" kern="0" dirty="0">
                <a:solidFill>
                  <a:prstClr val="black"/>
                </a:solidFill>
              </a:rPr>
              <a:t>,</a:t>
            </a:r>
            <a:r>
              <a:rPr lang="en-US" altLang="de-DE" sz="1100" kern="0" dirty="0">
                <a:solidFill>
                  <a:prstClr val="black"/>
                </a:solidFill>
              </a:rPr>
              <a:t> 1 LS sent to SA3 on </a:t>
            </a:r>
            <a:r>
              <a:rPr lang="en-GB" altLang="zh-CN" sz="1100" kern="0" dirty="0">
                <a:solidFill>
                  <a:prstClr val="black"/>
                </a:solidFill>
              </a:rPr>
              <a:t>service exposure security and privacy check and </a:t>
            </a:r>
            <a:r>
              <a:rPr lang="en-US" altLang="de-DE" sz="1100" kern="0" dirty="0">
                <a:solidFill>
                  <a:prstClr val="black"/>
                </a:solidFill>
              </a:rPr>
              <a:t>2 LS out sent to RAN2/CT1/CT4 on SLPP </a:t>
            </a:r>
            <a:r>
              <a:rPr lang="en-US" altLang="de-DE" sz="1100" kern="0" dirty="0" smtClean="0">
                <a:solidFill>
                  <a:prstClr val="black"/>
                </a:solidFill>
              </a:rPr>
              <a:t>alignment, 74 </a:t>
            </a:r>
            <a:r>
              <a:rPr lang="en-US" altLang="de-DE" sz="1100" kern="0" dirty="0">
                <a:solidFill>
                  <a:prstClr val="black"/>
                </a:solidFill>
              </a:rPr>
              <a:t>papers submitted to SA2#159, 49% handled;  80 papers submitted to SA2#160, 50% handled</a:t>
            </a:r>
          </a:p>
          <a:p>
            <a:pPr marL="457200" lvl="1" indent="-457200">
              <a:spcBef>
                <a:spcPts val="0"/>
              </a:spcBef>
              <a:spcAft>
                <a:spcPts val="300"/>
              </a:spcAft>
              <a:buBlip>
                <a:blip r:embed="rId2"/>
              </a:buBlip>
            </a:pPr>
            <a:r>
              <a:rPr lang="en-US" altLang="zh-CN" sz="1400" b="1" dirty="0" smtClean="0"/>
              <a:t>RAN</a:t>
            </a:r>
            <a:r>
              <a:rPr lang="en-US" altLang="zh-CN" sz="1400" b="1" dirty="0"/>
              <a:t>, SA3, SA5 and SA6 impacts and dependencies</a:t>
            </a:r>
            <a:r>
              <a:rPr lang="en-US" altLang="zh-CN" sz="1400" dirty="0"/>
              <a:t>:</a:t>
            </a:r>
            <a:endParaRPr lang="de-DE" altLang="zh-CN" sz="1400" dirty="0"/>
          </a:p>
          <a:p>
            <a:pPr lvl="1">
              <a:spcBef>
                <a:spcPts val="0"/>
              </a:spcBef>
              <a:spcAft>
                <a:spcPts val="300"/>
              </a:spcAft>
              <a:defRPr/>
            </a:pPr>
            <a:r>
              <a:rPr lang="en-US" altLang="zh-CN" sz="1100" dirty="0">
                <a:solidFill>
                  <a:prstClr val="black"/>
                </a:solidFill>
              </a:rPr>
              <a:t>Alignments are expected with other WGs: SLPP &amp; policy authorization for RAN WGs, </a:t>
            </a:r>
            <a:r>
              <a:rPr lang="en-GB" altLang="zh-CN" sz="1100" dirty="0">
                <a:solidFill>
                  <a:prstClr val="black"/>
                </a:solidFill>
              </a:rPr>
              <a:t>privacy protection and service access authorization for SA3, </a:t>
            </a:r>
            <a:r>
              <a:rPr lang="en-US" altLang="zh-CN" sz="1100" dirty="0">
                <a:solidFill>
                  <a:prstClr val="black"/>
                </a:solidFill>
              </a:rPr>
              <a:t> charging solution for SA5, the applicability and usability of Ranging/SL Positioning service exposure though 5GC network via NEF for Client UE for SA3 and SA6., 5GC NF services and non-SLPP handling impacting UE for CT WGs etc. </a:t>
            </a:r>
            <a:endParaRPr lang="de-DE" altLang="zh-CN" sz="1100" dirty="0">
              <a:solidFill>
                <a:prstClr val="black"/>
              </a:solidFill>
            </a:endParaRPr>
          </a:p>
          <a:p>
            <a:pPr lvl="0">
              <a:spcBef>
                <a:spcPts val="0"/>
              </a:spcBef>
              <a:spcAft>
                <a:spcPts val="300"/>
              </a:spcAft>
            </a:pPr>
            <a:r>
              <a:rPr lang="de-DE" altLang="zh-CN" sz="1600" b="1" dirty="0" smtClean="0"/>
              <a:t>Contentious </a:t>
            </a:r>
            <a:r>
              <a:rPr lang="de-DE" altLang="zh-CN" sz="1600" b="1" dirty="0"/>
              <a:t>Issue</a:t>
            </a:r>
            <a:r>
              <a:rPr lang="de-DE" altLang="zh-CN" sz="1600" dirty="0"/>
              <a:t>:</a:t>
            </a:r>
          </a:p>
          <a:p>
            <a:pPr lvl="1">
              <a:spcBef>
                <a:spcPts val="0"/>
              </a:spcBef>
              <a:spcAft>
                <a:spcPts val="300"/>
              </a:spcAft>
            </a:pPr>
            <a:r>
              <a:rPr lang="en-US" altLang="de-DE" sz="1200" dirty="0" smtClean="0"/>
              <a:t>None</a:t>
            </a:r>
            <a:endParaRPr lang="de-DE" altLang="zh-CN" sz="1800" b="1" dirty="0" smtClean="0"/>
          </a:p>
          <a:p>
            <a:pPr>
              <a:spcBef>
                <a:spcPts val="0"/>
              </a:spcBef>
              <a:spcAft>
                <a:spcPts val="300"/>
              </a:spcAft>
            </a:pPr>
            <a:r>
              <a:rPr lang="de-DE" altLang="zh-CN" sz="1600" b="1" dirty="0" smtClean="0"/>
              <a:t>Focus </a:t>
            </a:r>
            <a:r>
              <a:rPr lang="de-DE" altLang="zh-CN" sz="1600" b="1" dirty="0"/>
              <a:t>for the Next Meeting:</a:t>
            </a:r>
          </a:p>
          <a:p>
            <a:pPr lvl="1">
              <a:spcBef>
                <a:spcPts val="0"/>
              </a:spcBef>
              <a:spcAft>
                <a:spcPts val="300"/>
              </a:spcAft>
            </a:pPr>
            <a:r>
              <a:rPr lang="en-US" altLang="zh-CN" sz="1200" dirty="0"/>
              <a:t>Maintenance work, including corrections and the alignments with RAN WGs, SA3, SA5, SA6, and CT WGs</a:t>
            </a:r>
            <a:endParaRPr lang="en-US" altLang="zh-CN"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671974201"/>
              </p:ext>
            </p:extLst>
          </p:nvPr>
        </p:nvGraphicFramePr>
        <p:xfrm>
          <a:off x="138173" y="1312782"/>
          <a:ext cx="8810067" cy="125559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30983">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04733">
                <a:tc>
                  <a:txBody>
                    <a:bodyPr/>
                    <a:lstStyle/>
                    <a:p>
                      <a:r>
                        <a:rPr lang="en-GB" altLang="zh-CN" sz="1200" b="1" i="0" u="none" strike="noStrike" kern="1200" err="1">
                          <a:solidFill>
                            <a:schemeClr val="bg1"/>
                          </a:solidFill>
                          <a:effectLst/>
                          <a:latin typeface="Calibri" panose="020F0502020204030204" pitchFamily="34" charset="0"/>
                          <a:ea typeface="+mn-ea"/>
                          <a:cs typeface="+mn-cs"/>
                        </a:rPr>
                        <a:t>FS_Ranging_SL</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Study on Ranging based services and </a:t>
                      </a:r>
                      <a:r>
                        <a:rPr lang="en-GB" altLang="zh-CN" sz="1200" b="1" i="0" u="none" strike="noStrike" kern="1200" err="1">
                          <a:solidFill>
                            <a:schemeClr val="bg1"/>
                          </a:solidFill>
                          <a:effectLst/>
                          <a:latin typeface="Calibri" panose="020F0502020204030204" pitchFamily="34" charset="0"/>
                          <a:ea typeface="+mn-ea"/>
                          <a:cs typeface="+mn-cs"/>
                        </a:rPr>
                        <a:t>sidelink</a:t>
                      </a:r>
                      <a:r>
                        <a:rPr lang="en-GB" altLang="zh-CN" sz="1200" b="1" i="0" u="none" strike="noStrike" kern="1200">
                          <a:solidFill>
                            <a:schemeClr val="bg1"/>
                          </a:solidFill>
                          <a:effectLst/>
                          <a:latin typeface="Calibri" panose="020F0502020204030204" pitchFamily="34" charset="0"/>
                          <a:ea typeface="+mn-ea"/>
                          <a:cs typeface="+mn-cs"/>
                        </a:rPr>
                        <a:t> positioning</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Dec</a:t>
                      </a:r>
                      <a:r>
                        <a:rPr kumimoji="0" lang="en-US" sz="1200" b="1" i="0" u="none" strike="noStrike" kern="1200" cap="none" spc="0" normalizeH="0" baseline="0" noProof="0">
                          <a:ln>
                            <a:noFill/>
                          </a:ln>
                          <a:solidFill>
                            <a:prstClr val="white"/>
                          </a:solidFill>
                          <a:effectLst/>
                          <a:uLnTx/>
                          <a:uFillTx/>
                          <a:latin typeface="+mn-lt"/>
                          <a:ea typeface="+mn-ea"/>
                          <a:cs typeface="+mn-cs"/>
                        </a:rPr>
                        <a:t>,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SP-211647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74422">
                <a:tc>
                  <a:txBody>
                    <a:bodyPr/>
                    <a:lstStyle/>
                    <a:p>
                      <a:r>
                        <a:rPr lang="en-GB" altLang="zh-CN" sz="1200" b="1" i="0" u="none" strike="noStrike" kern="1200" err="1">
                          <a:solidFill>
                            <a:schemeClr val="bg1"/>
                          </a:solidFill>
                          <a:effectLst/>
                          <a:latin typeface="Calibri" panose="020F0502020204030204" pitchFamily="34" charset="0"/>
                          <a:ea typeface="+mn-ea"/>
                          <a:cs typeface="+mn-cs"/>
                        </a:rPr>
                        <a:t>Ranging_SL</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Ranging based services and </a:t>
                      </a:r>
                      <a:r>
                        <a:rPr lang="en-GB" altLang="zh-CN" sz="1200" b="1" i="0" u="none" strike="noStrike" kern="1200" err="1">
                          <a:solidFill>
                            <a:schemeClr val="bg1"/>
                          </a:solidFill>
                          <a:effectLst/>
                          <a:latin typeface="Calibri" panose="020F0502020204030204" pitchFamily="34" charset="0"/>
                          <a:ea typeface="+mn-ea"/>
                          <a:cs typeface="+mn-cs"/>
                        </a:rPr>
                        <a:t>sidelink</a:t>
                      </a:r>
                      <a:r>
                        <a:rPr lang="en-GB" altLang="zh-CN" sz="1200" b="1" i="0" u="none" strike="noStrike" kern="1200">
                          <a:solidFill>
                            <a:schemeClr val="bg1"/>
                          </a:solidFill>
                          <a:effectLst/>
                          <a:latin typeface="Calibri" panose="020F0502020204030204" pitchFamily="34" charset="0"/>
                          <a:ea typeface="+mn-ea"/>
                          <a:cs typeface="+mn-cs"/>
                        </a:rPr>
                        <a:t> positioning</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dirty="0">
                          <a:ln>
                            <a:noFill/>
                          </a:ln>
                          <a:solidFill>
                            <a:prstClr val="white"/>
                          </a:solidFill>
                          <a:effectLst/>
                          <a:uLnTx/>
                          <a:uFillTx/>
                          <a:latin typeface="+mn-lt"/>
                          <a:ea typeface="+mn-ea"/>
                          <a:cs typeface="+mn-cs"/>
                        </a:rPr>
                        <a:t>SP-230106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839339692"/>
                  </a:ext>
                </a:extLst>
              </a:tr>
            </a:tbl>
          </a:graphicData>
        </a:graphic>
      </p:graphicFrame>
    </p:spTree>
    <p:extLst>
      <p:ext uri="{BB962C8B-B14F-4D97-AF65-F5344CB8AC3E}">
        <p14:creationId xmlns:p14="http://schemas.microsoft.com/office/powerpoint/2010/main" val="8960304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(6/29)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867024"/>
            <a:ext cx="8554481" cy="335330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 </a:t>
            </a:r>
            <a:endParaRPr lang="de-DE" altLang="de-DE" sz="1600" b="1" kern="0" dirty="0">
              <a:solidFill>
                <a:srgbClr val="FF0000"/>
              </a:solidFill>
            </a:endParaRPr>
          </a:p>
          <a:p>
            <a:pPr lvl="1">
              <a:spcBef>
                <a:spcPts val="0"/>
              </a:spcBef>
            </a:pPr>
            <a:r>
              <a:rPr lang="de-DE" altLang="zh-CN" sz="1200" dirty="0">
                <a:solidFill>
                  <a:srgbClr val="000000"/>
                </a:solidFill>
              </a:rPr>
              <a:t>2 meetings for the </a:t>
            </a:r>
            <a:r>
              <a:rPr lang="en-US" altLang="zh-CN" sz="1200" dirty="0"/>
              <a:t>maintenance </a:t>
            </a:r>
            <a:r>
              <a:rPr lang="en-US" altLang="zh-CN" sz="1200" dirty="0" smtClean="0"/>
              <a:t>work</a:t>
            </a:r>
            <a:endParaRPr lang="de-DE" altLang="zh-CN" sz="1200" dirty="0">
              <a:solidFill>
                <a:srgbClr val="000000"/>
              </a:solidFill>
            </a:endParaRPr>
          </a:p>
          <a:p>
            <a:pPr lvl="1">
              <a:spcBef>
                <a:spcPts val="0"/>
              </a:spcBef>
            </a:pPr>
            <a:r>
              <a:rPr lang="en-US" altLang="zh-CN" sz="1200" dirty="0"/>
              <a:t>Totally  10 CRs were approved in this meeting, 2 reply LS CT1 and 2 reply LS to CT4 were approved during this  </a:t>
            </a:r>
            <a:r>
              <a:rPr lang="en-US" altLang="zh-CN" sz="1200" dirty="0" smtClean="0"/>
              <a:t>quarter </a:t>
            </a:r>
            <a:endParaRPr lang="en-US" sz="1200" dirty="0"/>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dependencies:</a:t>
            </a:r>
            <a:endParaRPr lang="de-DE" sz="1600" b="1" dirty="0">
              <a:ea typeface="+mn-ea"/>
              <a:cs typeface="+mn-cs"/>
            </a:endParaRPr>
          </a:p>
          <a:p>
            <a:pPr lvl="1">
              <a:lnSpc>
                <a:spcPts val="1600"/>
              </a:lnSpc>
            </a:pPr>
            <a:r>
              <a:rPr lang="en-US" altLang="zh-CN" sz="1200" dirty="0"/>
              <a:t>1 LS from RAN1 has been handled, the alignment CR has been approved</a:t>
            </a:r>
            <a:r>
              <a:rPr lang="en-US" altLang="de-DE" sz="1200" kern="0" dirty="0" smtClean="0"/>
              <a:t> </a:t>
            </a:r>
          </a:p>
          <a:p>
            <a:pPr>
              <a:lnSpc>
                <a:spcPts val="1600"/>
              </a:lnSpc>
            </a:pPr>
            <a:r>
              <a:rPr lang="de-DE" sz="1600" b="1" kern="0" dirty="0" smtClean="0"/>
              <a:t>Next </a:t>
            </a:r>
            <a:r>
              <a:rPr lang="de-DE" sz="1600" b="1" kern="0" dirty="0"/>
              <a:t>steps:</a:t>
            </a:r>
          </a:p>
          <a:p>
            <a:pPr lvl="1">
              <a:spcBef>
                <a:spcPts val="0"/>
              </a:spcBef>
              <a:spcAft>
                <a:spcPts val="0"/>
              </a:spcAft>
            </a:pPr>
            <a:r>
              <a:rPr lang="en-US" sz="1200" kern="0" dirty="0"/>
              <a:t>Maintenance</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782307196"/>
              </p:ext>
            </p:extLst>
          </p:nvPr>
        </p:nvGraphicFramePr>
        <p:xfrm>
          <a:off x="138173" y="1312782"/>
          <a:ext cx="8810067" cy="1256712"/>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31671">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75536">
                <a:tc>
                  <a:txBody>
                    <a:bodyPr/>
                    <a:lstStyle/>
                    <a:p>
                      <a:r>
                        <a:rPr kumimoji="0" lang="en-US" sz="1200" b="1" i="0" u="none" strike="noStrike" kern="1200" cap="none" normalizeH="0" baseline="0" dirty="0" err="1">
                          <a:ln>
                            <a:noFill/>
                          </a:ln>
                          <a:solidFill>
                            <a:schemeClr val="lt1"/>
                          </a:solidFill>
                          <a:effectLst/>
                          <a:latin typeface="+mn-lt"/>
                          <a:ea typeface="+mn-ea"/>
                          <a:cs typeface="+mn-cs"/>
                        </a:rPr>
                        <a:t>FS_eLCS</a:t>
                      </a:r>
                      <a:r>
                        <a:rPr kumimoji="0" lang="en-US" sz="1200" b="1" i="0" u="none" strike="noStrike" kern="1200" cap="none" normalizeH="0" baseline="0" dirty="0">
                          <a:ln>
                            <a:noFill/>
                          </a:ln>
                          <a:solidFill>
                            <a:schemeClr val="lt1"/>
                          </a:solidFill>
                          <a:effectLst/>
                          <a:latin typeface="+mn-lt"/>
                          <a:ea typeface="+mn-ea"/>
                          <a:cs typeface="+mn-cs"/>
                        </a:rPr>
                        <a:t> 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Study on Enhancement to the 5GC </a:t>
                      </a:r>
                      <a:r>
                        <a:rPr lang="en-US" sz="1200" b="1" kern="1200" err="1">
                          <a:solidFill>
                            <a:schemeClr val="lt1"/>
                          </a:solidFill>
                          <a:effectLst/>
                          <a:latin typeface="+mn-lt"/>
                          <a:ea typeface="+mn-ea"/>
                          <a:cs typeface="+mn-cs"/>
                        </a:rPr>
                        <a:t>LoCation</a:t>
                      </a:r>
                      <a:r>
                        <a:rPr lang="en-US" sz="1200" b="1" kern="1200">
                          <a:solidFill>
                            <a:schemeClr val="lt1"/>
                          </a:solidFill>
                          <a:effectLst/>
                          <a:latin typeface="+mn-lt"/>
                          <a:ea typeface="+mn-ea"/>
                          <a:cs typeface="+mn-cs"/>
                        </a:rPr>
                        <a:t> Services-Phase 3</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schemeClr val="bg1"/>
                          </a:solidFill>
                          <a:effectLst/>
                          <a:uLnTx/>
                          <a:uFillTx/>
                          <a:latin typeface="+mn-lt"/>
                          <a:ea typeface="+mn-ea"/>
                          <a:cs typeface="+mn-cs"/>
                        </a:rPr>
                        <a:t>Dec, 2022</a:t>
                      </a:r>
                      <a:endParaRPr lang="en-US" altLang="ko-KR"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SP-220069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75536">
                <a:tc>
                  <a:txBody>
                    <a:bodyPr/>
                    <a:lstStyle/>
                    <a:p>
                      <a:r>
                        <a:rPr kumimoji="0" lang="en-US" sz="1200" b="1" i="0" u="none" strike="noStrike" kern="1200" cap="none" normalizeH="0" baseline="0" dirty="0">
                          <a:ln>
                            <a:noFill/>
                          </a:ln>
                          <a:solidFill>
                            <a:schemeClr val="lt1"/>
                          </a:solidFill>
                          <a:effectLst/>
                          <a:latin typeface="+mn-lt"/>
                          <a:ea typeface="+mn-ea"/>
                          <a:cs typeface="+mn-cs"/>
                        </a:rPr>
                        <a:t>5G_eLCS 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Enhancement to the 5GC </a:t>
                      </a:r>
                      <a:r>
                        <a:rPr lang="en-US" sz="1200" b="1" kern="1200" err="1">
                          <a:solidFill>
                            <a:schemeClr val="lt1"/>
                          </a:solidFill>
                          <a:effectLst/>
                          <a:latin typeface="+mn-lt"/>
                          <a:ea typeface="+mn-ea"/>
                          <a:cs typeface="+mn-cs"/>
                        </a:rPr>
                        <a:t>LoCation</a:t>
                      </a:r>
                      <a:r>
                        <a:rPr lang="en-US" sz="1200" b="1" kern="1200">
                          <a:solidFill>
                            <a:schemeClr val="lt1"/>
                          </a:solidFill>
                          <a:effectLst/>
                          <a:latin typeface="+mn-lt"/>
                          <a:ea typeface="+mn-ea"/>
                          <a:cs typeface="+mn-cs"/>
                        </a:rPr>
                        <a:t> Services-Phase 3</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schemeClr val="bg1"/>
                          </a:solidFill>
                          <a:effectLst/>
                          <a:uLnTx/>
                          <a:uFillTx/>
                          <a:latin typeface="+mn-lt"/>
                          <a:ea typeface="+mn-ea"/>
                          <a:cs typeface="+mn-cs"/>
                        </a:rPr>
                        <a:t>June, 2023</a:t>
                      </a:r>
                      <a:endParaRPr lang="en-US" altLang="ko-KR"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SP-230093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632908212"/>
                  </a:ext>
                </a:extLst>
              </a:tr>
            </a:tbl>
          </a:graphicData>
        </a:graphic>
      </p:graphicFrame>
    </p:spTree>
    <p:extLst>
      <p:ext uri="{BB962C8B-B14F-4D97-AF65-F5344CB8AC3E}">
        <p14:creationId xmlns:p14="http://schemas.microsoft.com/office/powerpoint/2010/main" val="23896904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(7/29)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pPr>
            <a:r>
              <a:rPr lang="en-US" altLang="de-DE" sz="1200" kern="0" dirty="0"/>
              <a:t>20 CRs to TS 23.304 were agreed, and 1 CR to TS 23.167 was </a:t>
            </a:r>
            <a:r>
              <a:rPr lang="en-US" altLang="de-DE" sz="1200" kern="0" dirty="0" smtClean="0"/>
              <a:t>agreed</a:t>
            </a:r>
            <a:endParaRPr lang="en-US" altLang="de-DE" sz="1200" kern="0" dirty="0"/>
          </a:p>
          <a:p>
            <a:pPr lvl="1">
              <a:spcBef>
                <a:spcPts val="0"/>
              </a:spcBef>
              <a:spcAft>
                <a:spcPts val="0"/>
              </a:spcAft>
            </a:pPr>
            <a:r>
              <a:rPr lang="en-US" altLang="de-DE" sz="1200" kern="0" dirty="0"/>
              <a:t>2 reply LS to CT1 (S2-2311606 and S2-2313799) were agreed, 1 reply LS to RAN2 (S2-2313796) was agreed, and 1 reply LS to RAN3 (S2-2313800) was </a:t>
            </a:r>
            <a:r>
              <a:rPr lang="en-US" altLang="de-DE" sz="1200" kern="0" dirty="0" smtClean="0"/>
              <a:t>agreed</a:t>
            </a:r>
            <a:endParaRPr lang="en-US" altLang="de-DE" sz="1200" kern="0" dirty="0"/>
          </a:p>
          <a:p>
            <a:pPr lvl="1">
              <a:spcBef>
                <a:spcPts val="0"/>
              </a:spcBef>
              <a:spcAft>
                <a:spcPts val="0"/>
              </a:spcAft>
            </a:pPr>
            <a:r>
              <a:rPr lang="en-US" altLang="zh-CN" sz="1200" kern="0" dirty="0"/>
              <a:t>LS from CT1 (S2-2311951) was </a:t>
            </a:r>
            <a:r>
              <a:rPr lang="en-US" altLang="zh-CN" sz="1200" kern="0" dirty="0" smtClean="0"/>
              <a:t>postponed</a:t>
            </a:r>
            <a:endParaRPr lang="en-US" altLang="zh-CN" sz="1200" kern="0" dirty="0"/>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a:t>
            </a:r>
            <a:r>
              <a:rPr lang="en-US" sz="1600" b="1" dirty="0" smtClean="0">
                <a:ea typeface="+mn-ea"/>
                <a:cs typeface="+mn-cs"/>
              </a:rPr>
              <a:t>dependencies on other WGs</a:t>
            </a:r>
            <a:endParaRPr lang="de-DE" sz="1600" b="1" dirty="0">
              <a:ea typeface="+mn-ea"/>
              <a:cs typeface="+mn-cs"/>
            </a:endParaRPr>
          </a:p>
          <a:p>
            <a:pPr lvl="1">
              <a:spcBef>
                <a:spcPts val="0"/>
              </a:spcBef>
              <a:spcAft>
                <a:spcPts val="450"/>
              </a:spcAft>
              <a:defRPr/>
            </a:pPr>
            <a:r>
              <a:rPr lang="en-US" sz="1200" kern="0" dirty="0"/>
              <a:t>Intra SA: None identified </a:t>
            </a:r>
            <a:r>
              <a:rPr lang="en-US" sz="1200" kern="0" dirty="0" smtClean="0"/>
              <a:t>yet</a:t>
            </a:r>
            <a:endParaRPr lang="en-US" sz="1200" kern="0" dirty="0"/>
          </a:p>
          <a:p>
            <a:pPr lvl="1">
              <a:spcBef>
                <a:spcPts val="0"/>
              </a:spcBef>
              <a:spcAft>
                <a:spcPts val="450"/>
              </a:spcAft>
              <a:defRPr/>
            </a:pPr>
            <a:r>
              <a:rPr lang="en-US" sz="1200" kern="0" dirty="0"/>
              <a:t>Inter TSG: New RAN3 impact as per agreed reply LS. New CT1 impacts as per agreed </a:t>
            </a:r>
            <a:r>
              <a:rPr lang="en-US" altLang="zh-CN" sz="1200" kern="0" dirty="0"/>
              <a:t>reply LS and</a:t>
            </a:r>
            <a:r>
              <a:rPr lang="en-US" sz="1200" kern="0" dirty="0"/>
              <a:t> </a:t>
            </a:r>
            <a:r>
              <a:rPr lang="en-US" altLang="zh-CN" sz="1200" kern="0" dirty="0"/>
              <a:t>associated </a:t>
            </a:r>
            <a:r>
              <a:rPr lang="en-US" sz="1200" kern="0" dirty="0"/>
              <a:t>CRs. </a:t>
            </a:r>
            <a:r>
              <a:rPr lang="en-US" altLang="zh-CN" sz="1200" dirty="0"/>
              <a:t>Further work in SA2 may be needed based on RAN2 decision about </a:t>
            </a:r>
            <a:r>
              <a:rPr lang="en-US" altLang="de-DE" sz="1200" kern="0" dirty="0"/>
              <a:t>L2ID and User Info for L2 based U2U (S2-2313796</a:t>
            </a:r>
            <a:r>
              <a:rPr lang="en-US" altLang="de-DE" sz="1200" kern="0" dirty="0" smtClean="0"/>
              <a:t>)</a:t>
            </a:r>
            <a:endParaRPr lang="de-DE" sz="1200" kern="0" dirty="0"/>
          </a:p>
          <a:p>
            <a:pPr>
              <a:spcBef>
                <a:spcPts val="0"/>
              </a:spcBef>
              <a:spcAft>
                <a:spcPts val="0"/>
              </a:spcAft>
            </a:pPr>
            <a:r>
              <a:rPr lang="de-DE" sz="1600" b="1" kern="0" dirty="0"/>
              <a:t>Next steps:</a:t>
            </a:r>
          </a:p>
          <a:p>
            <a:pPr lvl="1">
              <a:defRPr/>
            </a:pPr>
            <a:r>
              <a:rPr lang="en-US" sz="1200" kern="0" dirty="0"/>
              <a:t>Handle the postponed LS (</a:t>
            </a:r>
            <a:r>
              <a:rPr lang="en-US" altLang="zh-CN" sz="1200" kern="0" dirty="0"/>
              <a:t>S2-2311951</a:t>
            </a:r>
            <a:r>
              <a:rPr lang="en-US" sz="1200" kern="0" dirty="0"/>
              <a:t>) from SA2#160 meeting, and 4 unhandled CRs from SA2#159 </a:t>
            </a:r>
            <a:r>
              <a:rPr lang="en-US" sz="1200" kern="0" dirty="0" smtClean="0"/>
              <a:t>meeting</a:t>
            </a:r>
            <a:endParaRPr lang="en-US" sz="1200" kern="0" dirty="0"/>
          </a:p>
          <a:p>
            <a:pPr lvl="1">
              <a:defRPr/>
            </a:pPr>
            <a:r>
              <a:rPr lang="en-US" sz="1200" kern="0" dirty="0"/>
              <a:t>Other alignment/maintenance work</a:t>
            </a:r>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783079280"/>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16893">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51581">
                <a:tc>
                  <a:txBody>
                    <a:bodyPr/>
                    <a:lstStyle/>
                    <a:p>
                      <a:r>
                        <a:rPr lang="en-US" sz="1200" b="1" kern="1200">
                          <a:solidFill>
                            <a:schemeClr val="lt1"/>
                          </a:solidFill>
                          <a:effectLst/>
                          <a:latin typeface="+mn-lt"/>
                          <a:ea typeface="+mn-ea"/>
                          <a:cs typeface="+mn-cs"/>
                        </a:rPr>
                        <a:t>FS_5G_ProSe_Ph2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Proximity-based Services in 5GS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SP-211653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51581">
                <a:tc>
                  <a:txBody>
                    <a:bodyPr/>
                    <a:lstStyle/>
                    <a:p>
                      <a:r>
                        <a:rPr lang="en-GB" altLang="zh-CN" sz="1200" b="1" i="0" u="none" strike="noStrike" kern="1200" dirty="0">
                          <a:solidFill>
                            <a:schemeClr val="bg1"/>
                          </a:solidFill>
                          <a:effectLst/>
                          <a:latin typeface="Calibri" panose="020F0502020204030204" pitchFamily="34" charset="0"/>
                          <a:ea typeface="+mn-ea"/>
                          <a:cs typeface="+mn-cs"/>
                        </a:rPr>
                        <a:t>5G_ProSe_Ph2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Proximity-based Services in 5GS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a:t>
                      </a:r>
                      <a:r>
                        <a:rPr lang="en-US" sz="1200" b="1" kern="1200" dirty="0">
                          <a:solidFill>
                            <a:srgbClr val="7030A0"/>
                          </a:solidFill>
                          <a:latin typeface="+mn-lt"/>
                          <a:ea typeface="+mn-ea"/>
                          <a:cs typeface="+mn-cs"/>
                        </a:rPr>
                        <a:t>%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SP-230097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094731368"/>
                  </a:ext>
                </a:extLst>
              </a:tr>
            </a:tbl>
          </a:graphicData>
        </a:graphic>
      </p:graphicFrame>
    </p:spTree>
    <p:extLst>
      <p:ext uri="{BB962C8B-B14F-4D97-AF65-F5344CB8AC3E}">
        <p14:creationId xmlns:p14="http://schemas.microsoft.com/office/powerpoint/2010/main" val="24454113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(8/29)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3030278"/>
            <a:ext cx="8554481" cy="319004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r>
              <a:rPr lang="en-US" altLang="de-DE" sz="1200" dirty="0" smtClean="0"/>
              <a:t>5 CRs to TS 23.501 agreed</a:t>
            </a:r>
          </a:p>
          <a:p>
            <a:pPr lvl="1"/>
            <a:r>
              <a:rPr lang="en-US" altLang="de-DE" sz="1200" dirty="0" smtClean="0"/>
              <a:t>3 CRs to TS 23.502 agreed</a:t>
            </a:r>
          </a:p>
          <a:p>
            <a:pPr lvl="1"/>
            <a:r>
              <a:rPr lang="en-US" altLang="de-DE" sz="1200" dirty="0" smtClean="0"/>
              <a:t>1 CRs to TS 23.503 agreed</a:t>
            </a:r>
            <a:endParaRPr lang="en-US" altLang="de-DE" sz="1200" dirty="0"/>
          </a:p>
          <a:p>
            <a:pPr marL="457200" lvl="1" indent="-457200">
              <a:spcBef>
                <a:spcPts val="0"/>
              </a:spcBef>
              <a:spcAft>
                <a:spcPts val="0"/>
              </a:spcAft>
              <a:buBlip>
                <a:blip r:embed="rId2"/>
              </a:buBlip>
            </a:pPr>
            <a:r>
              <a:rPr lang="en-US" sz="1600" b="1" dirty="0">
                <a:ea typeface="+mn-ea"/>
                <a:cs typeface="+mn-cs"/>
              </a:rPr>
              <a:t>RAN impacts and dependencies:</a:t>
            </a:r>
            <a:endParaRPr lang="de-DE" sz="1600" b="1" dirty="0">
              <a:ea typeface="+mn-ea"/>
              <a:cs typeface="+mn-cs"/>
            </a:endParaRPr>
          </a:p>
          <a:p>
            <a:pPr lvl="1">
              <a:spcBef>
                <a:spcPts val="0"/>
              </a:spcBef>
              <a:spcAft>
                <a:spcPts val="400"/>
              </a:spcAft>
            </a:pPr>
            <a:r>
              <a:rPr lang="en-US" altLang="en-US" sz="1200" dirty="0"/>
              <a:t>None</a:t>
            </a:r>
          </a:p>
          <a:p>
            <a:pPr>
              <a:spcBef>
                <a:spcPts val="0"/>
              </a:spcBef>
              <a:spcAft>
                <a:spcPts val="0"/>
              </a:spcAft>
            </a:pPr>
            <a:r>
              <a:rPr lang="de-DE" sz="1600" b="1" kern="0" dirty="0"/>
              <a:t>Next steps:</a:t>
            </a:r>
          </a:p>
          <a:p>
            <a:pPr lvl="1">
              <a:spcBef>
                <a:spcPts val="0"/>
              </a:spcBef>
              <a:spcAft>
                <a:spcPts val="0"/>
              </a:spcAft>
            </a:pPr>
            <a:r>
              <a:rPr lang="en-US" sz="1200" kern="0" dirty="0"/>
              <a:t>Maintenance</a:t>
            </a:r>
            <a:endParaRPr lang="en-US" altLang="zh-CN"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504361475"/>
              </p:ext>
            </p:extLst>
          </p:nvPr>
        </p:nvGraphicFramePr>
        <p:xfrm>
          <a:off x="138173" y="1312782"/>
          <a:ext cx="8810067" cy="142701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31198">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76327">
                <a:tc>
                  <a:txBody>
                    <a:bodyPr/>
                    <a:lstStyle/>
                    <a:p>
                      <a:r>
                        <a:rPr lang="en-US" sz="1200" b="1" kern="1200">
                          <a:solidFill>
                            <a:schemeClr val="lt1"/>
                          </a:solidFill>
                          <a:effectLst/>
                          <a:latin typeface="+mn-lt"/>
                          <a:ea typeface="+mn-ea"/>
                          <a:cs typeface="+mn-cs"/>
                        </a:rPr>
                        <a:t>FS_GMEC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generic group management, exposure and communication enhancements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SP-211603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76327">
                <a:tc>
                  <a:txBody>
                    <a:bodyPr/>
                    <a:lstStyle/>
                    <a:p>
                      <a:r>
                        <a:rPr lang="en-US" sz="1200" b="1" kern="1200">
                          <a:solidFill>
                            <a:schemeClr val="lt1"/>
                          </a:solidFill>
                          <a:effectLst/>
                          <a:latin typeface="+mn-lt"/>
                          <a:ea typeface="+mn-ea"/>
                          <a:cs typeface="+mn-cs"/>
                        </a:rPr>
                        <a:t>GMEC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Generic group management, exposure and communication enhancements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100</a:t>
                      </a:r>
                      <a:r>
                        <a:rPr lang="en-US" altLang="zh-CN" sz="1200" b="1" kern="1200" dirty="0">
                          <a:solidFill>
                            <a:srgbClr val="7030A0"/>
                          </a:solidFill>
                          <a:latin typeface="+mn-lt"/>
                          <a:ea typeface="+mn-ea"/>
                          <a:cs typeface="+mn-cs"/>
                        </a:rPr>
                        <a:t>% -&gt; 100%</a:t>
                      </a:r>
                      <a:endParaRPr lang="en-US" sz="1200" b="1" kern="1200" dirty="0">
                        <a:solidFill>
                          <a:srgbClr val="7030A0"/>
                        </a:solidFill>
                        <a:highlight>
                          <a:srgbClr val="FFFF00"/>
                        </a:highligh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SP-230101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206378458"/>
                  </a:ext>
                </a:extLst>
              </a:tr>
            </a:tbl>
          </a:graphicData>
        </a:graphic>
      </p:graphicFrame>
    </p:spTree>
    <p:extLst>
      <p:ext uri="{BB962C8B-B14F-4D97-AF65-F5344CB8AC3E}">
        <p14:creationId xmlns:p14="http://schemas.microsoft.com/office/powerpoint/2010/main" val="24130797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(9/29)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defRPr/>
            </a:pPr>
            <a:r>
              <a:rPr lang="en-US" altLang="de-DE" sz="1100" dirty="0"/>
              <a:t>3 LSs out were approved: </a:t>
            </a:r>
          </a:p>
          <a:p>
            <a:pPr lvl="2">
              <a:spcBef>
                <a:spcPts val="0"/>
              </a:spcBef>
              <a:spcAft>
                <a:spcPts val="0"/>
              </a:spcAft>
              <a:defRPr/>
            </a:pPr>
            <a:r>
              <a:rPr lang="en-US" sz="1100" dirty="0">
                <a:solidFill>
                  <a:srgbClr val="000000"/>
                </a:solidFill>
                <a:ea typeface="Calibri" panose="020F0502020204030204" pitchFamily="34" charset="0"/>
                <a:cs typeface="Calibri" panose="020F0502020204030204" pitchFamily="34" charset="0"/>
              </a:rPr>
              <a:t>LS reply to CT WG3 on clarification for list of UEs parameter handling</a:t>
            </a:r>
          </a:p>
          <a:p>
            <a:pPr lvl="2">
              <a:spcBef>
                <a:spcPts val="0"/>
              </a:spcBef>
              <a:spcAft>
                <a:spcPts val="0"/>
              </a:spcAft>
              <a:defRPr/>
            </a:pPr>
            <a:r>
              <a:rPr lang="en-US" sz="1100" dirty="0">
                <a:solidFill>
                  <a:srgbClr val="000000"/>
                </a:solidFill>
                <a:ea typeface="Calibri" panose="020F0502020204030204" pitchFamily="34" charset="0"/>
                <a:cs typeface="Calibri" panose="020F0502020204030204" pitchFamily="34" charset="0"/>
              </a:rPr>
              <a:t>LS reply to SA WG5 on charging aspects of AI/ML traffic</a:t>
            </a:r>
          </a:p>
          <a:p>
            <a:pPr lvl="2">
              <a:spcBef>
                <a:spcPts val="0"/>
              </a:spcBef>
              <a:spcAft>
                <a:spcPts val="0"/>
              </a:spcAft>
              <a:defRPr/>
            </a:pPr>
            <a:r>
              <a:rPr lang="en-US" sz="1100" dirty="0">
                <a:solidFill>
                  <a:srgbClr val="000000"/>
                </a:solidFill>
                <a:ea typeface="Calibri" panose="020F0502020204030204" pitchFamily="34" charset="0"/>
                <a:cs typeface="Calibri" panose="020F0502020204030204" pitchFamily="34" charset="0"/>
              </a:rPr>
              <a:t>LS reply to SA WG5 on KPIs granularity of the end-to-end data volume transfer time analytics</a:t>
            </a:r>
          </a:p>
          <a:p>
            <a:pPr lvl="1">
              <a:spcBef>
                <a:spcPts val="0"/>
              </a:spcBef>
              <a:spcAft>
                <a:spcPts val="0"/>
              </a:spcAft>
              <a:defRPr/>
            </a:pPr>
            <a:r>
              <a:rPr lang="en-US" sz="1100" dirty="0">
                <a:solidFill>
                  <a:srgbClr val="000000"/>
                </a:solidFill>
                <a:ea typeface="Calibri" panose="020F0502020204030204" pitchFamily="34" charset="0"/>
                <a:cs typeface="Calibri" panose="020F0502020204030204" pitchFamily="34" charset="0"/>
              </a:rPr>
              <a:t>22 Cat-F CRs were agreed</a:t>
            </a:r>
          </a:p>
          <a:p>
            <a:pPr>
              <a:spcBef>
                <a:spcPts val="0"/>
              </a:spcBef>
              <a:spcAft>
                <a:spcPts val="300"/>
              </a:spcAft>
            </a:pPr>
            <a:r>
              <a:rPr lang="en-US" sz="1600" b="1" dirty="0" smtClean="0">
                <a:ea typeface="+mn-ea"/>
                <a:cs typeface="+mn-cs"/>
              </a:rPr>
              <a:t>RAN </a:t>
            </a:r>
            <a:r>
              <a:rPr lang="en-US" sz="1600" b="1" dirty="0">
                <a:ea typeface="+mn-ea"/>
                <a:cs typeface="+mn-cs"/>
              </a:rPr>
              <a:t>impacts and other dependencies:</a:t>
            </a:r>
            <a:endParaRPr lang="de-DE" sz="1600" b="1" dirty="0">
              <a:ea typeface="+mn-ea"/>
              <a:cs typeface="+mn-cs"/>
            </a:endParaRPr>
          </a:p>
          <a:p>
            <a:pPr lvl="1">
              <a:spcBef>
                <a:spcPts val="0"/>
              </a:spcBef>
              <a:spcAft>
                <a:spcPts val="300"/>
              </a:spcAft>
            </a:pPr>
            <a:r>
              <a:rPr lang="en-US" sz="1200" kern="0" dirty="0"/>
              <a:t>No new impact identified for RAN</a:t>
            </a:r>
          </a:p>
          <a:p>
            <a:pPr lvl="1">
              <a:spcBef>
                <a:spcPts val="0"/>
              </a:spcBef>
              <a:spcAft>
                <a:spcPts val="300"/>
              </a:spcAft>
            </a:pPr>
            <a:r>
              <a:rPr lang="en-US" sz="1200" kern="0" dirty="0"/>
              <a:t>No new impacts identified for other SA WGs</a:t>
            </a:r>
          </a:p>
          <a:p>
            <a:pPr>
              <a:spcBef>
                <a:spcPts val="0"/>
              </a:spcBef>
              <a:spcAft>
                <a:spcPts val="0"/>
              </a:spcAft>
            </a:pPr>
            <a:r>
              <a:rPr lang="de-DE" sz="1600" b="1" kern="0" dirty="0" smtClean="0"/>
              <a:t>Next </a:t>
            </a:r>
            <a:r>
              <a:rPr lang="de-DE" sz="1600" b="1" kern="0" dirty="0"/>
              <a:t>steps:</a:t>
            </a:r>
          </a:p>
          <a:p>
            <a:pPr lvl="1">
              <a:spcBef>
                <a:spcPts val="0"/>
              </a:spcBef>
              <a:spcAft>
                <a:spcPts val="0"/>
              </a:spcAft>
            </a:pPr>
            <a:r>
              <a:rPr lang="en-US" sz="1200" kern="0" dirty="0" smtClean="0"/>
              <a:t>Maintenance will continue as needed</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4125094162"/>
              </p:ext>
            </p:extLst>
          </p:nvPr>
        </p:nvGraphicFramePr>
        <p:xfrm>
          <a:off x="138173" y="1312782"/>
          <a:ext cx="8810067" cy="105744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06039">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31246">
                <a:tc>
                  <a:txBody>
                    <a:bodyPr/>
                    <a:lstStyle/>
                    <a:p>
                      <a:r>
                        <a:rPr lang="en-US" sz="1200" b="1" kern="1200">
                          <a:solidFill>
                            <a:schemeClr val="lt1"/>
                          </a:solidFill>
                          <a:effectLst/>
                          <a:latin typeface="+mn-lt"/>
                          <a:ea typeface="+mn-ea"/>
                          <a:cs typeface="+mn-cs"/>
                        </a:rPr>
                        <a:t>FS_AIMLsys</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System Support for AI/ML-based Services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27769">
                <a:tc>
                  <a:txBody>
                    <a:bodyPr/>
                    <a:lstStyle/>
                    <a:p>
                      <a:pPr>
                        <a:lnSpc>
                          <a:spcPts val="1400"/>
                        </a:lnSpc>
                      </a:pPr>
                      <a:r>
                        <a:rPr kumimoji="0" lang="en-US" sz="1200" b="1" i="0" u="none" strike="noStrike" kern="1200" cap="none" normalizeH="0" baseline="0">
                          <a:ln>
                            <a:noFill/>
                          </a:ln>
                          <a:solidFill>
                            <a:schemeClr val="bg1"/>
                          </a:solidFill>
                          <a:effectLst/>
                          <a:latin typeface="+mn-lt"/>
                          <a:ea typeface="+mn-ea"/>
                          <a:cs typeface="+mn-cs"/>
                        </a:rPr>
                        <a:t>AIMLsys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a:solidFill>
                            <a:schemeClr val="lt1"/>
                          </a:solidFill>
                          <a:effectLst/>
                          <a:latin typeface="+mn-lt"/>
                          <a:ea typeface="+mn-ea"/>
                          <a:cs typeface="+mn-cs"/>
                        </a:rPr>
                        <a:t>System Support for AI/ML-based Services</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a:t>
                      </a:r>
                      <a:r>
                        <a:rPr lang="en-US" sz="1200" b="1" kern="1200" dirty="0">
                          <a:solidFill>
                            <a:srgbClr val="7030A0"/>
                          </a:solidFill>
                          <a:latin typeface="+mn-lt"/>
                          <a:ea typeface="+mn-ea"/>
                          <a:cs typeface="+mn-cs"/>
                        </a:rPr>
                        <a:t>%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SP-230095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4142327989"/>
                  </a:ext>
                </a:extLst>
              </a:tr>
            </a:tbl>
          </a:graphicData>
        </a:graphic>
      </p:graphicFrame>
    </p:spTree>
    <p:extLst>
      <p:ext uri="{BB962C8B-B14F-4D97-AF65-F5344CB8AC3E}">
        <p14:creationId xmlns:p14="http://schemas.microsoft.com/office/powerpoint/2010/main" val="3166214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b="1" dirty="0"/>
              <a:t>1) General aspects (events since </a:t>
            </a:r>
            <a:r>
              <a:rPr lang="en-GB" sz="2000" b="1" dirty="0" smtClean="0"/>
              <a:t>SA#101, </a:t>
            </a:r>
            <a:r>
              <a:rPr lang="en-GB" sz="2000" b="1" dirty="0"/>
              <a:t>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(10/29)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849526"/>
            <a:ext cx="8554481" cy="337080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300"/>
              </a:spcAft>
            </a:pPr>
            <a:r>
              <a:rPr lang="en-US" altLang="de-DE" sz="1200" dirty="0"/>
              <a:t>10 CRs were approved for TS 23.247 RAN alignment and maintenance.</a:t>
            </a:r>
          </a:p>
          <a:p>
            <a:pPr lvl="1">
              <a:spcBef>
                <a:spcPts val="0"/>
              </a:spcBef>
              <a:spcAft>
                <a:spcPts val="300"/>
              </a:spcAft>
            </a:pPr>
            <a:r>
              <a:rPr lang="en-US" altLang="de-DE" sz="1200" dirty="0"/>
              <a:t>1 CR was endorsed related to </a:t>
            </a:r>
            <a:r>
              <a:rPr lang="en-US" altLang="de-DE" sz="1200" dirty="0" err="1"/>
              <a:t>RedCap</a:t>
            </a:r>
            <a:r>
              <a:rPr lang="en-US" altLang="de-DE" sz="1200" dirty="0"/>
              <a:t> UE MBS Broadcast reception.</a:t>
            </a:r>
          </a:p>
          <a:p>
            <a:pPr lvl="1">
              <a:spcBef>
                <a:spcPts val="0"/>
              </a:spcBef>
              <a:spcAft>
                <a:spcPts val="300"/>
              </a:spcAft>
            </a:pPr>
            <a:r>
              <a:rPr lang="en-US" altLang="de-DE" sz="1200" dirty="0"/>
              <a:t>1 LS response was provided to RAN3/RAN2 on </a:t>
            </a:r>
            <a:r>
              <a:rPr lang="en-US" altLang="de-DE" sz="1200" dirty="0" err="1"/>
              <a:t>RedCap</a:t>
            </a:r>
            <a:r>
              <a:rPr lang="en-US" altLang="de-DE" sz="1200" dirty="0"/>
              <a:t> UE reception with the endorsed CR attached, and included the questions related to scenarios and </a:t>
            </a:r>
            <a:r>
              <a:rPr lang="en-US" altLang="de-DE" sz="1200" dirty="0" err="1"/>
              <a:t>QoS</a:t>
            </a:r>
            <a:r>
              <a:rPr lang="en-US" altLang="de-DE" sz="1200" dirty="0"/>
              <a:t> parameters for clarification.</a:t>
            </a:r>
          </a:p>
          <a:p>
            <a:pPr lvl="1">
              <a:spcBef>
                <a:spcPts val="0"/>
              </a:spcBef>
              <a:spcAft>
                <a:spcPts val="300"/>
              </a:spcAft>
            </a:pPr>
            <a:r>
              <a:rPr lang="en-US" altLang="de-DE" sz="1200" dirty="0"/>
              <a:t>1 </a:t>
            </a:r>
            <a:r>
              <a:rPr lang="en-US" altLang="zh-CN" sz="1200" dirty="0"/>
              <a:t>LS was sent to RAN3 on the NGAP messages that can include MBS Assistance Information </a:t>
            </a:r>
            <a:endParaRPr lang="en-US" altLang="zh-CN" sz="1200" dirty="0" smtClean="0"/>
          </a:p>
          <a:p>
            <a:pPr>
              <a:spcBef>
                <a:spcPts val="0"/>
              </a:spcBef>
              <a:spcAft>
                <a:spcPts val="300"/>
              </a:spcAft>
            </a:pPr>
            <a:r>
              <a:rPr lang="en-US" sz="1600" b="1" dirty="0" smtClean="0">
                <a:ea typeface="+mn-ea"/>
                <a:cs typeface="+mn-cs"/>
              </a:rPr>
              <a:t>RAN </a:t>
            </a:r>
            <a:r>
              <a:rPr lang="en-US" sz="1600" b="1" dirty="0">
                <a:ea typeface="+mn-ea"/>
                <a:cs typeface="+mn-cs"/>
              </a:rPr>
              <a:t>impacts and dependencies:</a:t>
            </a:r>
            <a:endParaRPr lang="de-DE" sz="1600" b="1" dirty="0">
              <a:ea typeface="+mn-ea"/>
              <a:cs typeface="+mn-cs"/>
            </a:endParaRPr>
          </a:p>
          <a:p>
            <a:pPr lvl="1">
              <a:spcBef>
                <a:spcPts val="0"/>
              </a:spcBef>
              <a:spcAft>
                <a:spcPts val="300"/>
              </a:spcAft>
              <a:defRPr/>
            </a:pPr>
            <a:r>
              <a:rPr lang="en-US" altLang="zh-CN" sz="1200" dirty="0"/>
              <a:t>Intra-TSG: No intra-TSG issue identified.</a:t>
            </a:r>
          </a:p>
          <a:p>
            <a:pPr lvl="1">
              <a:spcBef>
                <a:spcPts val="0"/>
              </a:spcBef>
              <a:spcAft>
                <a:spcPts val="300"/>
              </a:spcAft>
              <a:defRPr/>
            </a:pPr>
            <a:r>
              <a:rPr lang="en-US" altLang="zh-CN" sz="1200" dirty="0"/>
              <a:t>Inter-TSG: RAN coordination are needed accordingly as per agreed </a:t>
            </a:r>
            <a:r>
              <a:rPr lang="en-US" altLang="zh-CN" sz="1200" dirty="0" err="1"/>
              <a:t>pCR</a:t>
            </a:r>
            <a:r>
              <a:rPr lang="de-DE" altLang="zh-CN" sz="1200" dirty="0"/>
              <a:t> and the sent LSs </a:t>
            </a:r>
            <a:endParaRPr lang="de-DE" altLang="zh-CN" sz="1200" dirty="0" smtClean="0"/>
          </a:p>
          <a:p>
            <a:pPr>
              <a:spcBef>
                <a:spcPts val="0"/>
              </a:spcBef>
              <a:spcAft>
                <a:spcPts val="300"/>
              </a:spcAft>
              <a:defRPr/>
            </a:pPr>
            <a:r>
              <a:rPr lang="de-DE" sz="1600" b="1" kern="0" dirty="0" smtClean="0"/>
              <a:t>Contentious issues:</a:t>
            </a:r>
          </a:p>
          <a:p>
            <a:pPr lvl="1">
              <a:spcBef>
                <a:spcPts val="0"/>
              </a:spcBef>
              <a:spcAft>
                <a:spcPts val="300"/>
              </a:spcAft>
              <a:defRPr/>
            </a:pPr>
            <a:r>
              <a:rPr lang="de-DE" sz="1200" b="1" kern="0" dirty="0" smtClean="0"/>
              <a:t>None</a:t>
            </a:r>
          </a:p>
          <a:p>
            <a:pPr>
              <a:spcBef>
                <a:spcPts val="0"/>
              </a:spcBef>
              <a:spcAft>
                <a:spcPts val="300"/>
              </a:spcAft>
              <a:defRPr/>
            </a:pPr>
            <a:r>
              <a:rPr lang="de-DE" sz="1600" b="1" kern="0" dirty="0" smtClean="0"/>
              <a:t>Next </a:t>
            </a:r>
            <a:r>
              <a:rPr lang="de-DE" sz="1600" b="1" kern="0" dirty="0"/>
              <a:t>steps:</a:t>
            </a:r>
          </a:p>
          <a:p>
            <a:pPr lvl="1">
              <a:spcBef>
                <a:spcPts val="0"/>
              </a:spcBef>
              <a:spcAft>
                <a:spcPts val="0"/>
              </a:spcAft>
            </a:pPr>
            <a:r>
              <a:rPr lang="en-US" sz="1200" kern="0" dirty="0" smtClean="0"/>
              <a:t>Maintenance</a:t>
            </a: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3613465252"/>
              </p:ext>
            </p:extLst>
          </p:nvPr>
        </p:nvGraphicFramePr>
        <p:xfrm>
          <a:off x="138173" y="1312782"/>
          <a:ext cx="8810067" cy="1427014"/>
        </p:xfrm>
        <a:graphic>
          <a:graphicData uri="http://schemas.openxmlformats.org/drawingml/2006/table">
            <a:tbl>
              <a:tblPr firstRow="1" bandRow="1">
                <a:tableStyleId>{8FD4443E-F989-4FC4-A0C8-D5A2AF1F390B}</a:tableStyleId>
              </a:tblPr>
              <a:tblGrid>
                <a:gridCol w="1233427">
                  <a:extLst>
                    <a:ext uri="{9D8B030D-6E8A-4147-A177-3AD203B41FA5}">
                      <a16:colId xmlns:a16="http://schemas.microsoft.com/office/drawing/2014/main" xmlns="" val="20000"/>
                    </a:ext>
                  </a:extLst>
                </a:gridCol>
                <a:gridCol w="4114225">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13708">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47858">
                <a:tc>
                  <a:txBody>
                    <a:bodyPr/>
                    <a:lstStyle/>
                    <a:p>
                      <a:r>
                        <a:rPr lang="en-US" sz="1200" b="1" kern="1200">
                          <a:solidFill>
                            <a:schemeClr val="lt1"/>
                          </a:solidFill>
                          <a:effectLst/>
                          <a:latin typeface="+mn-lt"/>
                          <a:ea typeface="+mn-ea"/>
                          <a:cs typeface="+mn-cs"/>
                        </a:rPr>
                        <a:t>FS_5MBS_Ph2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Study on architectural enhancements for 5G multicast-broadcast services Phase 2 </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a:t>
                      </a:r>
                      <a:r>
                        <a:rPr lang="en-US" sz="1200" b="1" kern="1200" dirty="0">
                          <a:solidFill>
                            <a:srgbClr val="7030A0"/>
                          </a:solidFill>
                          <a:latin typeface="+mn-lt"/>
                          <a:ea typeface="+mn-ea"/>
                          <a:cs typeface="+mn-cs"/>
                          <a:sym typeface="Wingdings" panose="05000000000000000000" pitchFamily="2" charset="2"/>
                        </a:rPr>
                        <a:t>-&gt; 100</a:t>
                      </a:r>
                      <a:r>
                        <a:rPr lang="en-US" sz="1200" b="1" kern="1200" dirty="0">
                          <a:solidFill>
                            <a:srgbClr val="7030A0"/>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Dec, 2022</a:t>
                      </a:r>
                      <a:endParaRPr lang="en-US" altLang="zh-CN"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SP-220072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47858">
                <a:tc>
                  <a:txBody>
                    <a:bodyPr/>
                    <a:lstStyle/>
                    <a:p>
                      <a:r>
                        <a:rPr lang="en-GB" altLang="en-US" sz="1200" b="1"/>
                        <a:t>5MBS_Ph2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Architectural enhancements for 5G multicast-broadcast services Phase 2 </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sym typeface="Wingdings" panose="05000000000000000000" pitchFamily="2" charset="2"/>
                        </a:rPr>
                        <a:t>100</a:t>
                      </a:r>
                      <a:r>
                        <a:rPr lang="en-US" sz="1200" b="1" kern="1200" dirty="0" smtClean="0">
                          <a:solidFill>
                            <a:srgbClr val="7030A0"/>
                          </a:solidFill>
                          <a:latin typeface="+mn-lt"/>
                          <a:ea typeface="+mn-ea"/>
                          <a:cs typeface="+mn-cs"/>
                        </a:rPr>
                        <a:t>%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June 2023</a:t>
                      </a:r>
                      <a:endParaRPr kumimoji="0" lang="en-US" altLang="zh-CN" sz="1200" b="1" i="0" u="none" strike="noStrike" kern="1200" cap="none" spc="0" normalizeH="0" baseline="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1" i="0" u="none" strike="noStrike" kern="1200" cap="none" spc="0" normalizeH="0" baseline="0" noProof="0" dirty="0">
                          <a:ln>
                            <a:noFill/>
                          </a:ln>
                          <a:solidFill>
                            <a:schemeClr val="bg1"/>
                          </a:solidFill>
                          <a:effectLst/>
                          <a:uLnTx/>
                          <a:uFillTx/>
                          <a:latin typeface="+mn-lt"/>
                          <a:ea typeface="+mn-ea"/>
                          <a:cs typeface="+mn-cs"/>
                        </a:rPr>
                        <a:t>SP-230099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540398689"/>
                  </a:ext>
                </a:extLst>
              </a:tr>
            </a:tbl>
          </a:graphicData>
        </a:graphic>
      </p:graphicFrame>
    </p:spTree>
    <p:extLst>
      <p:ext uri="{BB962C8B-B14F-4D97-AF65-F5344CB8AC3E}">
        <p14:creationId xmlns:p14="http://schemas.microsoft.com/office/powerpoint/2010/main" val="42774582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(11/29)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defRPr/>
            </a:pPr>
            <a:r>
              <a:rPr lang="en-US" altLang="zh-CN" sz="1200" dirty="0"/>
              <a:t>32 CRs for TS 23.501/23.502/23.503 are approved</a:t>
            </a:r>
          </a:p>
          <a:p>
            <a:pPr lvl="1">
              <a:spcBef>
                <a:spcPts val="0"/>
              </a:spcBef>
              <a:spcAft>
                <a:spcPts val="0"/>
              </a:spcAft>
              <a:defRPr/>
            </a:pPr>
            <a:r>
              <a:rPr lang="en-US" altLang="zh-CN" sz="1200" dirty="0" err="1"/>
              <a:t>LSes</a:t>
            </a:r>
            <a:r>
              <a:rPr lang="en-US" altLang="zh-CN" sz="1200" dirty="0"/>
              <a:t> are exchanged between SA2 and SA5/RAN3/CT1/CT3/CT4. </a:t>
            </a:r>
          </a:p>
          <a:p>
            <a:pPr lvl="1">
              <a:spcBef>
                <a:spcPts val="0"/>
              </a:spcBef>
              <a:spcAft>
                <a:spcPts val="0"/>
              </a:spcAft>
              <a:defRPr/>
            </a:pPr>
            <a:r>
              <a:rPr lang="en-US" altLang="zh-CN" sz="1200" dirty="0"/>
              <a:t>There are still about 39 CRs are not handled at </a:t>
            </a:r>
            <a:r>
              <a:rPr lang="en-US" altLang="zh-CN" sz="1200" dirty="0" smtClean="0"/>
              <a:t>SA2#160 </a:t>
            </a:r>
            <a:endParaRPr lang="en-US" altLang="zh-CN" sz="1200" dirty="0"/>
          </a:p>
          <a:p>
            <a:pPr lvl="0">
              <a:spcBef>
                <a:spcPts val="0"/>
              </a:spcBef>
              <a:spcAft>
                <a:spcPts val="300"/>
              </a:spcAft>
            </a:pPr>
            <a:r>
              <a:rPr lang="de-DE" altLang="zh-CN" sz="1600" b="1" dirty="0"/>
              <a:t>Contentious </a:t>
            </a:r>
            <a:r>
              <a:rPr lang="de-DE" altLang="zh-CN" sz="1600" b="1" dirty="0" smtClean="0"/>
              <a:t>Issues</a:t>
            </a:r>
            <a:r>
              <a:rPr lang="de-DE" altLang="zh-CN" sz="1600" dirty="0" smtClean="0"/>
              <a:t>:</a:t>
            </a:r>
            <a:endParaRPr lang="de-DE" altLang="zh-CN" sz="1600" dirty="0"/>
          </a:p>
          <a:p>
            <a:pPr lvl="1">
              <a:spcBef>
                <a:spcPts val="0"/>
              </a:spcBef>
              <a:spcAft>
                <a:spcPts val="300"/>
              </a:spcAft>
            </a:pPr>
            <a:r>
              <a:rPr lang="en-US" altLang="zh-CN" sz="1200" dirty="0" smtClean="0"/>
              <a:t>None</a:t>
            </a:r>
            <a:endParaRPr lang="en-GB" altLang="zh-CN" sz="1200" dirty="0"/>
          </a:p>
          <a:p>
            <a:pPr>
              <a:spcBef>
                <a:spcPts val="0"/>
              </a:spcBef>
              <a:spcAft>
                <a:spcPts val="300"/>
              </a:spcAft>
            </a:pPr>
            <a:r>
              <a:rPr lang="de-DE" altLang="zh-CN" sz="1400" b="1" dirty="0" smtClean="0"/>
              <a:t>Other </a:t>
            </a:r>
            <a:r>
              <a:rPr lang="de-DE" altLang="zh-CN" sz="1400" b="1" dirty="0"/>
              <a:t>WG dependencies</a:t>
            </a:r>
          </a:p>
          <a:p>
            <a:pPr lvl="1">
              <a:spcBef>
                <a:spcPts val="0"/>
              </a:spcBef>
              <a:spcAft>
                <a:spcPts val="300"/>
              </a:spcAft>
            </a:pPr>
            <a:r>
              <a:rPr lang="en-US" altLang="zh-CN" sz="1200" dirty="0"/>
              <a:t>None </a:t>
            </a:r>
          </a:p>
          <a:p>
            <a:pPr>
              <a:spcBef>
                <a:spcPts val="0"/>
              </a:spcBef>
              <a:spcAft>
                <a:spcPts val="300"/>
              </a:spcAft>
            </a:pPr>
            <a:r>
              <a:rPr lang="de-DE" altLang="zh-CN" sz="1400" b="1" dirty="0"/>
              <a:t>Focus of the Next Meeting</a:t>
            </a:r>
          </a:p>
          <a:p>
            <a:pPr lvl="1">
              <a:defRPr/>
            </a:pPr>
            <a:r>
              <a:rPr lang="en-US" altLang="zh-CN" sz="1200" kern="0" dirty="0"/>
              <a:t>Correction and </a:t>
            </a:r>
            <a:r>
              <a:rPr lang="en-US" sz="1200" kern="0" dirty="0" smtClean="0"/>
              <a:t>m</a:t>
            </a:r>
            <a:r>
              <a:rPr lang="en-US" altLang="zh-CN" sz="1200" kern="0" dirty="0" smtClean="0"/>
              <a:t>aintenance</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820798980"/>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430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07718">
                <a:tc>
                  <a:txBody>
                    <a:bodyPr/>
                    <a:lstStyle/>
                    <a:p>
                      <a:r>
                        <a:rPr lang="en-US" sz="1200" b="1" kern="1200">
                          <a:solidFill>
                            <a:schemeClr val="lt1"/>
                          </a:solidFill>
                          <a:effectLst/>
                          <a:latin typeface="+mn-lt"/>
                          <a:ea typeface="+mn-ea"/>
                          <a:cs typeface="+mn-cs"/>
                        </a:rPr>
                        <a:t>FS_eNS_Ph</a:t>
                      </a:r>
                      <a:r>
                        <a:rPr lang="en-US" altLang="zh-CN" sz="1200" b="1" kern="1200">
                          <a:solidFill>
                            <a:schemeClr val="lt1"/>
                          </a:solidFill>
                          <a:effectLst/>
                          <a:latin typeface="+mn-lt"/>
                          <a:ea typeface="+mn-ea"/>
                          <a:cs typeface="+mn-cs"/>
                        </a:rPr>
                        <a:t>3</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Study on Network Slicing Phase</a:t>
                      </a:r>
                      <a:r>
                        <a:rPr lang="en-US" altLang="zh-CN" sz="1200" b="1" i="0" u="none" strike="noStrike">
                          <a:solidFill>
                            <a:schemeClr val="bg1"/>
                          </a:solidFill>
                          <a:effectLst/>
                          <a:latin typeface="Calibri" panose="020F0502020204030204" pitchFamily="34" charset="0"/>
                        </a:rPr>
                        <a:t>3</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rgbClr val="7030A0"/>
                          </a:solidFill>
                          <a:latin typeface="+mn-lt"/>
                          <a:ea typeface="+mn-ea"/>
                          <a:cs typeface="+mn-cs"/>
                        </a:rPr>
                        <a:t>100% -&gt; 100%</a:t>
                      </a:r>
                      <a:endParaRPr lang="en-US" sz="1200" b="1" kern="120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bg1"/>
                          </a:solidFill>
                          <a:latin typeface="+mn-lt"/>
                          <a:ea typeface="+mn-ea"/>
                          <a:cs typeface="+mn-cs"/>
                        </a:rPr>
                        <a:t>Dec, 2022</a:t>
                      </a:r>
                      <a:endParaRPr lang="en-US" sz="1200" b="1" kern="120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altLang="zh-CN" sz="1200" b="1" kern="1200">
                          <a:solidFill>
                            <a:schemeClr val="bg1"/>
                          </a:solidFill>
                          <a:latin typeface="+mn-lt"/>
                          <a:ea typeface="+mn-ea"/>
                          <a:cs typeface="+mn-cs"/>
                        </a:rPr>
                        <a:t>SP-220073</a:t>
                      </a:r>
                      <a:endParaRPr lang="en-US" sz="1200" b="1" kern="120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07718">
                <a:tc>
                  <a:txBody>
                    <a:bodyPr/>
                    <a:lstStyle/>
                    <a:p>
                      <a:r>
                        <a:rPr kumimoji="0" lang="en-US" sz="1200" b="1" i="0" u="none" strike="noStrike" kern="1200" cap="none" normalizeH="0" baseline="0">
                          <a:ln>
                            <a:noFill/>
                          </a:ln>
                          <a:solidFill>
                            <a:schemeClr val="bg1"/>
                          </a:solidFill>
                          <a:effectLst/>
                          <a:latin typeface="+mn-lt"/>
                          <a:ea typeface="+mn-ea"/>
                          <a:cs typeface="+mn-cs"/>
                        </a:rPr>
                        <a:t>eNS_Ph3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Network Slicing Phase3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bg1"/>
                          </a:solidFill>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1200" b="1" kern="1200" dirty="0">
                          <a:solidFill>
                            <a:schemeClr val="bg1"/>
                          </a:solidFill>
                          <a:latin typeface="+mn-lt"/>
                          <a:ea typeface="+mn-ea"/>
                          <a:cs typeface="+mn-cs"/>
                        </a:rPr>
                        <a:t>SP-230104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580072070"/>
                  </a:ext>
                </a:extLst>
              </a:tr>
            </a:tbl>
          </a:graphicData>
        </a:graphic>
      </p:graphicFrame>
    </p:spTree>
    <p:extLst>
      <p:ext uri="{BB962C8B-B14F-4D97-AF65-F5344CB8AC3E}">
        <p14:creationId xmlns:p14="http://schemas.microsoft.com/office/powerpoint/2010/main" val="15399319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(12/29)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781300"/>
            <a:ext cx="8554481" cy="343902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defRPr/>
            </a:pPr>
            <a:r>
              <a:rPr lang="en-US" altLang="zh-CN" sz="1200" dirty="0"/>
              <a:t>17 CRs for TS 23.501/23.502/23.503 are approved</a:t>
            </a:r>
          </a:p>
          <a:p>
            <a:pPr lvl="1">
              <a:spcBef>
                <a:spcPts val="0"/>
              </a:spcBef>
              <a:spcAft>
                <a:spcPts val="0"/>
              </a:spcAft>
              <a:defRPr/>
            </a:pPr>
            <a:r>
              <a:rPr lang="en-US" altLang="zh-CN" sz="1200" dirty="0" err="1"/>
              <a:t>LSes</a:t>
            </a:r>
            <a:r>
              <a:rPr lang="en-US" altLang="zh-CN" sz="1200" dirty="0"/>
              <a:t> are exchanged between SA2 and RAN3/CT1/CT3/CT4/SA4. </a:t>
            </a:r>
          </a:p>
          <a:p>
            <a:pPr lvl="1">
              <a:spcBef>
                <a:spcPts val="0"/>
              </a:spcBef>
              <a:spcAft>
                <a:spcPts val="0"/>
              </a:spcAft>
              <a:defRPr/>
            </a:pPr>
            <a:r>
              <a:rPr lang="en-US" altLang="zh-CN" sz="1200" kern="0" dirty="0">
                <a:sym typeface="+mn-ea"/>
              </a:rPr>
              <a:t>The issue of PDU set UL handling is resolved with an working agreement(20 Yes and 1 No), and </a:t>
            </a:r>
            <a:r>
              <a:rPr lang="en-US" altLang="zh-CN" sz="1200" kern="0" dirty="0" err="1">
                <a:sym typeface="+mn-ea"/>
              </a:rPr>
              <a:t>MediaTek</a:t>
            </a:r>
            <a:r>
              <a:rPr lang="en-US" altLang="zh-CN" sz="1200" kern="0" dirty="0">
                <a:sym typeface="+mn-ea"/>
              </a:rPr>
              <a:t> sustained their objection with adding one NOTE in Chair’s note: May need to remove the related WT in the Rel-19 XRM SID when discussed in Plenary</a:t>
            </a:r>
            <a:endParaRPr lang="en-US" altLang="zh-CN" sz="1200" kern="0" dirty="0"/>
          </a:p>
          <a:p>
            <a:pPr>
              <a:spcBef>
                <a:spcPts val="0"/>
              </a:spcBef>
              <a:spcAft>
                <a:spcPts val="0"/>
              </a:spcAft>
            </a:pPr>
            <a:r>
              <a:rPr lang="en-US" sz="1600" b="1" dirty="0" smtClean="0">
                <a:ea typeface="+mn-ea"/>
                <a:cs typeface="+mn-cs"/>
              </a:rPr>
              <a:t>RAN </a:t>
            </a:r>
            <a:r>
              <a:rPr lang="en-US" sz="1600" b="1" dirty="0">
                <a:ea typeface="+mn-ea"/>
                <a:cs typeface="+mn-cs"/>
              </a:rPr>
              <a:t>impacts and other dependencies:</a:t>
            </a:r>
            <a:endParaRPr lang="de-DE" sz="1600" b="1" dirty="0">
              <a:ea typeface="+mn-ea"/>
              <a:cs typeface="+mn-cs"/>
            </a:endParaRPr>
          </a:p>
          <a:p>
            <a:pPr lvl="1">
              <a:spcBef>
                <a:spcPts val="0"/>
              </a:spcBef>
              <a:spcAft>
                <a:spcPts val="300"/>
              </a:spcAft>
            </a:pPr>
            <a:r>
              <a:rPr lang="en-US" sz="1200" dirty="0" smtClean="0"/>
              <a:t>None</a:t>
            </a:r>
            <a:endParaRPr lang="en-US" sz="1200" dirty="0"/>
          </a:p>
          <a:p>
            <a:pPr marL="457200" lvl="1" indent="-457200">
              <a:spcBef>
                <a:spcPts val="0"/>
              </a:spcBef>
              <a:spcAft>
                <a:spcPts val="300"/>
              </a:spcAft>
              <a:buBlip>
                <a:blip r:embed="rId2"/>
              </a:buBlip>
            </a:pPr>
            <a:r>
              <a:rPr lang="de-DE" altLang="zh-CN" sz="1600" b="1" dirty="0"/>
              <a:t>Other WG dependencies</a:t>
            </a:r>
          </a:p>
          <a:p>
            <a:pPr lvl="1">
              <a:spcBef>
                <a:spcPts val="0"/>
              </a:spcBef>
              <a:spcAft>
                <a:spcPts val="300"/>
              </a:spcAft>
            </a:pPr>
            <a:r>
              <a:rPr lang="en-US" sz="1200" dirty="0" smtClean="0"/>
              <a:t>None</a:t>
            </a:r>
            <a:endParaRPr lang="en-US" sz="1200" dirty="0"/>
          </a:p>
          <a:p>
            <a:pPr marL="457200" lvl="1" indent="-457200">
              <a:spcBef>
                <a:spcPts val="0"/>
              </a:spcBef>
              <a:spcAft>
                <a:spcPts val="300"/>
              </a:spcAft>
              <a:buBlip>
                <a:blip r:embed="rId2"/>
              </a:buBlip>
            </a:pPr>
            <a:r>
              <a:rPr lang="de-DE" sz="1600" b="1" dirty="0"/>
              <a:t>Contentious Issue:</a:t>
            </a:r>
          </a:p>
          <a:p>
            <a:pPr lvl="1">
              <a:spcBef>
                <a:spcPts val="0"/>
              </a:spcBef>
              <a:spcAft>
                <a:spcPts val="300"/>
              </a:spcAft>
            </a:pPr>
            <a:r>
              <a:rPr lang="en-US" altLang="de-DE" sz="1200" dirty="0" smtClean="0"/>
              <a:t>None</a:t>
            </a:r>
            <a:endParaRPr lang="en-US" altLang="de-DE" sz="1200" dirty="0"/>
          </a:p>
          <a:p>
            <a:pPr marL="457200" lvl="1" indent="-457200">
              <a:spcBef>
                <a:spcPts val="0"/>
              </a:spcBef>
              <a:spcAft>
                <a:spcPts val="300"/>
              </a:spcAft>
              <a:buBlip>
                <a:blip r:embed="rId2"/>
              </a:buBlip>
            </a:pPr>
            <a:r>
              <a:rPr lang="de-DE" sz="1600" b="1" dirty="0">
                <a:cs typeface="+mn-ea"/>
                <a:sym typeface="+mn-ea"/>
              </a:rPr>
              <a:t>Focus of the Next </a:t>
            </a:r>
            <a:r>
              <a:rPr lang="de-DE" sz="1600" b="1" dirty="0" smtClean="0">
                <a:cs typeface="+mn-ea"/>
                <a:sym typeface="+mn-ea"/>
              </a:rPr>
              <a:t>Meeting:</a:t>
            </a:r>
            <a:endParaRPr lang="de-DE" sz="1600" b="1" dirty="0">
              <a:cs typeface="+mn-ea"/>
            </a:endParaRPr>
          </a:p>
          <a:p>
            <a:pPr lvl="1">
              <a:defRPr/>
            </a:pPr>
            <a:r>
              <a:rPr lang="en-US" sz="1200" kern="0" dirty="0" smtClean="0"/>
              <a:t>Correction and maintenance</a:t>
            </a:r>
            <a:endParaRPr lang="en-US" altLang="de-DE"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272361193"/>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177218">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88463">
                <a:tc>
                  <a:txBody>
                    <a:bodyPr/>
                    <a:lstStyle/>
                    <a:p>
                      <a:r>
                        <a:rPr lang="en-GB" altLang="zh-CN" sz="1200" b="1" i="0" u="none" strike="noStrike" kern="1200" dirty="0">
                          <a:solidFill>
                            <a:schemeClr val="bg1"/>
                          </a:solidFill>
                          <a:effectLst/>
                          <a:latin typeface="Calibri" panose="020F0502020204030204" pitchFamily="34" charset="0"/>
                          <a:ea typeface="+mn-ea"/>
                          <a:cs typeface="+mn-cs"/>
                        </a:rPr>
                        <a:t>FS_XRM</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XR (Extended Reality) and media services</a:t>
                      </a:r>
                      <a:endParaRPr lang="de-DE" altLang="zh-CN"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SP-220705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288463">
                <a:tc>
                  <a:txBody>
                    <a:bodyPr/>
                    <a:lstStyle/>
                    <a:p>
                      <a:r>
                        <a:rPr lang="en-GB" altLang="zh-CN" sz="1200" b="1" i="0" u="none" strike="noStrike" kern="1200">
                          <a:solidFill>
                            <a:schemeClr val="bg1"/>
                          </a:solidFill>
                          <a:effectLst/>
                          <a:latin typeface="Calibri" panose="020F0502020204030204" pitchFamily="34" charset="0"/>
                          <a:ea typeface="+mn-ea"/>
                          <a:cs typeface="+mn-cs"/>
                        </a:rPr>
                        <a:t>XRM</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XR (Extended Reality) and media services</a:t>
                      </a:r>
                      <a:endParaRPr lang="de-DE" altLang="zh-CN"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a:t>
                      </a:r>
                      <a:r>
                        <a:rPr lang="en-US" sz="1200" b="1" kern="1200" dirty="0" smtClean="0">
                          <a:solidFill>
                            <a:srgbClr val="7030A0"/>
                          </a:solidFill>
                          <a:latin typeface="+mn-lt"/>
                          <a:ea typeface="+mn-ea"/>
                          <a:cs typeface="+mn-cs"/>
                        </a:rPr>
                        <a:t>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SP-230092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296959"/>
                  </a:ext>
                </a:extLst>
              </a:tr>
            </a:tbl>
          </a:graphicData>
        </a:graphic>
      </p:graphicFrame>
    </p:spTree>
    <p:extLst>
      <p:ext uri="{BB962C8B-B14F-4D97-AF65-F5344CB8AC3E}">
        <p14:creationId xmlns:p14="http://schemas.microsoft.com/office/powerpoint/2010/main" val="10858989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(13/29)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447006" y="2914650"/>
            <a:ext cx="8554481" cy="333714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dirty="0"/>
              <a:t>Progress since </a:t>
            </a:r>
            <a:r>
              <a:rPr lang="de-DE" altLang="de-DE" sz="1800" b="1" dirty="0" smtClean="0"/>
              <a:t>SA#101: </a:t>
            </a:r>
            <a:endParaRPr lang="de-DE" altLang="de-DE" sz="1800" b="1" dirty="0">
              <a:solidFill>
                <a:srgbClr val="FF0000"/>
              </a:solidFill>
            </a:endParaRPr>
          </a:p>
          <a:p>
            <a:pPr lvl="1">
              <a:spcBef>
                <a:spcPts val="0"/>
              </a:spcBef>
              <a:spcAft>
                <a:spcPts val="0"/>
              </a:spcAft>
            </a:pPr>
            <a:r>
              <a:rPr lang="en-US" altLang="de-DE" sz="1400" kern="0" dirty="0" smtClean="0"/>
              <a:t>1 CR to TS 23.501 agreed</a:t>
            </a:r>
            <a:endParaRPr lang="en-US" altLang="de-DE" sz="1400" kern="0" dirty="0"/>
          </a:p>
          <a:p>
            <a:pPr lvl="1">
              <a:spcBef>
                <a:spcPts val="0"/>
              </a:spcBef>
              <a:spcAft>
                <a:spcPts val="0"/>
              </a:spcAft>
            </a:pPr>
            <a:r>
              <a:rPr lang="en-US" altLang="de-DE" sz="1400" kern="0" dirty="0" smtClean="0"/>
              <a:t>2 CRs to TS 23.502 agreed</a:t>
            </a: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smtClean="0"/>
              <a:t>None</a:t>
            </a:r>
            <a:endParaRPr lang="en-US" sz="1200" dirty="0"/>
          </a:p>
          <a:p>
            <a:pPr marL="457200" lvl="1" indent="-457200">
              <a:spcBef>
                <a:spcPts val="0"/>
              </a:spcBef>
              <a:spcAft>
                <a:spcPts val="0"/>
              </a:spcAft>
              <a:buBlip>
                <a:blip r:embed="rId2"/>
              </a:buBlip>
            </a:pPr>
            <a:r>
              <a:rPr lang="de-DE" sz="1800" b="1" dirty="0">
                <a:ea typeface="+mn-ea"/>
                <a:cs typeface="+mn-cs"/>
              </a:rPr>
              <a:t>Next steps:</a:t>
            </a:r>
          </a:p>
          <a:p>
            <a:pPr lvl="1">
              <a:spcBef>
                <a:spcPts val="0"/>
              </a:spcBef>
              <a:spcAft>
                <a:spcPts val="0"/>
              </a:spcAft>
            </a:pPr>
            <a:r>
              <a:rPr lang="en-US" sz="1400" kern="0" dirty="0" smtClean="0"/>
              <a:t>Maintenance</a:t>
            </a:r>
            <a:endParaRPr lang="en-US" sz="14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60786564"/>
              </p:ext>
            </p:extLst>
          </p:nvPr>
        </p:nvGraphicFramePr>
        <p:xfrm>
          <a:off x="138173" y="1312782"/>
          <a:ext cx="8810067" cy="1323793"/>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0308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42617">
                <a:tc>
                  <a:txBody>
                    <a:bodyPr/>
                    <a:lstStyle/>
                    <a:p>
                      <a:r>
                        <a:rPr lang="en-US" sz="1200" b="1" kern="1200" dirty="0">
                          <a:solidFill>
                            <a:schemeClr val="lt1"/>
                          </a:solidFill>
                          <a:effectLst/>
                          <a:latin typeface="+mn-lt"/>
                          <a:ea typeface="+mn-ea"/>
                          <a:cs typeface="+mn-cs"/>
                        </a:rPr>
                        <a:t>FS_REDCAP_Ph2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a:t>
                      </a:r>
                      <a:r>
                        <a:rPr lang="en-US" sz="1200" b="1" i="0" u="none" strike="noStrike" err="1">
                          <a:solidFill>
                            <a:schemeClr val="bg1"/>
                          </a:solidFill>
                          <a:effectLst/>
                          <a:latin typeface="Calibri" panose="020F0502020204030204" pitchFamily="34" charset="0"/>
                        </a:rPr>
                        <a:t>RedCap</a:t>
                      </a:r>
                      <a:r>
                        <a:rPr lang="en-US" sz="1200" b="1" i="0" u="none" strike="noStrike">
                          <a:solidFill>
                            <a:schemeClr val="bg1"/>
                          </a:solidFill>
                          <a:effectLst/>
                          <a:latin typeface="Calibri" panose="020F0502020204030204" pitchFamily="34" charset="0"/>
                        </a:rPr>
                        <a:t>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SP-220074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493333">
                <a:tc>
                  <a:txBody>
                    <a:bodyPr/>
                    <a:lstStyle/>
                    <a:p>
                      <a:r>
                        <a:rPr kumimoji="0" lang="en-US" sz="1200" b="1" i="0" u="none" strike="noStrike" kern="1200" cap="none" normalizeH="0" baseline="0">
                          <a:ln>
                            <a:noFill/>
                          </a:ln>
                          <a:solidFill>
                            <a:schemeClr val="bg1"/>
                          </a:solidFill>
                          <a:effectLst/>
                          <a:latin typeface="+mn-lt"/>
                          <a:ea typeface="+mn-ea"/>
                          <a:cs typeface="+mn-cs"/>
                        </a:rPr>
                        <a:t>NR_REDCAP_Ph2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i="0" u="none" strike="noStrike" kern="1200">
                          <a:solidFill>
                            <a:schemeClr val="bg1"/>
                          </a:solidFill>
                          <a:effectLst/>
                          <a:latin typeface="Calibri" panose="020F0502020204030204" pitchFamily="34" charset="0"/>
                          <a:ea typeface="+mn-ea"/>
                          <a:cs typeface="+mn-cs"/>
                        </a:rPr>
                        <a:t>5GS support of NR </a:t>
                      </a:r>
                      <a:r>
                        <a:rPr lang="en-GB" sz="1200" b="1" i="0" u="none" strike="noStrike" kern="1200" err="1">
                          <a:solidFill>
                            <a:schemeClr val="bg1"/>
                          </a:solidFill>
                          <a:effectLst/>
                          <a:latin typeface="Calibri" panose="020F0502020204030204" pitchFamily="34" charset="0"/>
                          <a:ea typeface="+mn-ea"/>
                          <a:cs typeface="+mn-cs"/>
                        </a:rPr>
                        <a:t>RedCap</a:t>
                      </a:r>
                      <a:r>
                        <a:rPr lang="en-GB" sz="1200" b="1" i="0" u="none" strike="noStrike" kern="1200">
                          <a:solidFill>
                            <a:schemeClr val="bg1"/>
                          </a:solidFill>
                          <a:effectLst/>
                          <a:latin typeface="Calibri" panose="020F0502020204030204" pitchFamily="34" charset="0"/>
                          <a:ea typeface="+mn-ea"/>
                          <a:cs typeface="+mn-cs"/>
                        </a:rPr>
                        <a:t> UE with long </a:t>
                      </a:r>
                      <a:r>
                        <a:rPr lang="en-GB" sz="1200" b="1" i="0" u="none" strike="noStrike" kern="1200" err="1">
                          <a:solidFill>
                            <a:schemeClr val="bg1"/>
                          </a:solidFill>
                          <a:effectLst/>
                          <a:latin typeface="Calibri" panose="020F0502020204030204" pitchFamily="34" charset="0"/>
                          <a:ea typeface="+mn-ea"/>
                          <a:cs typeface="+mn-cs"/>
                        </a:rPr>
                        <a:t>eDRX</a:t>
                      </a:r>
                      <a:r>
                        <a:rPr lang="en-GB" sz="1200" b="1" i="0" u="none" strike="noStrike" kern="1200">
                          <a:solidFill>
                            <a:schemeClr val="bg1"/>
                          </a:solidFill>
                          <a:effectLst/>
                          <a:latin typeface="Calibri" panose="020F0502020204030204" pitchFamily="34" charset="0"/>
                          <a:ea typeface="+mn-ea"/>
                          <a:cs typeface="+mn-cs"/>
                        </a:rPr>
                        <a:t> for RRC_INACTIVE State</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 Jun, 2023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SP-230171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927926895"/>
                  </a:ext>
                </a:extLst>
              </a:tr>
            </a:tbl>
          </a:graphicData>
        </a:graphic>
      </p:graphicFrame>
    </p:spTree>
    <p:extLst>
      <p:ext uri="{BB962C8B-B14F-4D97-AF65-F5344CB8AC3E}">
        <p14:creationId xmlns:p14="http://schemas.microsoft.com/office/powerpoint/2010/main" val="21051981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(14/29)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3038474"/>
            <a:ext cx="8554481" cy="318185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pPr>
            <a:r>
              <a:rPr lang="en-US" altLang="zh-CN" sz="1400" dirty="0"/>
              <a:t>18 contributions were submitted to #160 and 12 contributions were handled</a:t>
            </a:r>
          </a:p>
          <a:p>
            <a:pPr lvl="1">
              <a:spcBef>
                <a:spcPts val="0"/>
              </a:spcBef>
              <a:spcAft>
                <a:spcPts val="0"/>
              </a:spcAft>
            </a:pPr>
            <a:r>
              <a:rPr lang="en-US" altLang="zh-CN" sz="1400" dirty="0">
                <a:cs typeface="Times New Roman" panose="02020603050405020304"/>
              </a:rPr>
              <a:t>Achievements:</a:t>
            </a:r>
          </a:p>
          <a:p>
            <a:pPr lvl="2">
              <a:spcBef>
                <a:spcPts val="0"/>
              </a:spcBef>
              <a:spcAft>
                <a:spcPts val="0"/>
              </a:spcAft>
            </a:pPr>
            <a:r>
              <a:rPr lang="en-US" altLang="en-GB" sz="1300" dirty="0">
                <a:ea typeface="宋体" panose="02010600030101010101" pitchFamily="2" charset="-122"/>
                <a:cs typeface="Times New Roman" panose="02020603050405020304"/>
              </a:rPr>
              <a:t>Functional description of DC architecture were updated</a:t>
            </a:r>
          </a:p>
          <a:p>
            <a:pPr lvl="2">
              <a:spcBef>
                <a:spcPts val="0"/>
              </a:spcBef>
              <a:spcAft>
                <a:spcPts val="0"/>
              </a:spcAft>
            </a:pPr>
            <a:r>
              <a:rPr lang="en-US" altLang="en-GB" sz="1300" dirty="0">
                <a:ea typeface="宋体" panose="02010600030101010101" pitchFamily="2" charset="-122"/>
                <a:cs typeface="Times New Roman" panose="02020603050405020304"/>
              </a:rPr>
              <a:t>P</a:t>
            </a:r>
            <a:r>
              <a:rPr lang="en-GB" altLang="zh-CN" sz="1300" dirty="0" err="1">
                <a:cs typeface="Times New Roman" panose="02020603050405020304"/>
              </a:rPr>
              <a:t>rocedures</a:t>
            </a:r>
            <a:r>
              <a:rPr lang="en-GB" altLang="zh-CN" sz="1300" dirty="0">
                <a:cs typeface="Times New Roman" panose="02020603050405020304"/>
              </a:rPr>
              <a:t> </a:t>
            </a:r>
            <a:r>
              <a:rPr lang="en-US" altLang="en-GB" sz="1300" dirty="0">
                <a:ea typeface="宋体" panose="02010600030101010101" pitchFamily="2" charset="-122"/>
                <a:cs typeface="Times New Roman" panose="02020603050405020304"/>
              </a:rPr>
              <a:t>for DC capability negotiation, DC setup and AR </a:t>
            </a:r>
            <a:r>
              <a:rPr lang="en-GB" altLang="zh-CN" sz="1300" dirty="0">
                <a:cs typeface="Times New Roman" panose="02020603050405020304"/>
              </a:rPr>
              <a:t>were </a:t>
            </a:r>
            <a:r>
              <a:rPr lang="en-GB" altLang="zh-CN" sz="1300" dirty="0" smtClean="0">
                <a:cs typeface="Times New Roman" panose="02020603050405020304"/>
              </a:rPr>
              <a:t>updated</a:t>
            </a:r>
            <a:endParaRPr lang="en-US" altLang="zh-CN" sz="1200" kern="0" dirty="0"/>
          </a:p>
          <a:p>
            <a:pPr marL="457200" lvl="1" indent="-457200">
              <a:spcBef>
                <a:spcPts val="0"/>
              </a:spcBef>
              <a:spcAft>
                <a:spcPts val="0"/>
              </a:spcAft>
              <a:buBlip>
                <a:blip r:embed="rId2"/>
              </a:buBlip>
            </a:pPr>
            <a:r>
              <a:rPr lang="en-US" sz="1600" b="1" dirty="0">
                <a:ea typeface="+mn-ea"/>
                <a:cs typeface="+mn-cs"/>
              </a:rPr>
              <a:t>RAN impacts and dependencies:</a:t>
            </a:r>
            <a:endParaRPr lang="de-DE" sz="1600" b="1" dirty="0">
              <a:ea typeface="+mn-ea"/>
              <a:cs typeface="+mn-cs"/>
            </a:endParaRPr>
          </a:p>
          <a:p>
            <a:pPr lvl="1">
              <a:spcBef>
                <a:spcPts val="0"/>
              </a:spcBef>
              <a:spcAft>
                <a:spcPts val="0"/>
              </a:spcAft>
            </a:pPr>
            <a:r>
              <a:rPr lang="en-US" altLang="de-DE" sz="1200" dirty="0" smtClean="0"/>
              <a:t>None</a:t>
            </a:r>
            <a:endParaRPr lang="en-US" altLang="de-DE" sz="1200" dirty="0"/>
          </a:p>
          <a:p>
            <a:pPr>
              <a:spcBef>
                <a:spcPts val="0"/>
              </a:spcBef>
              <a:spcAft>
                <a:spcPts val="0"/>
              </a:spcAft>
            </a:pPr>
            <a:r>
              <a:rPr lang="de-DE" sz="1600" b="1" kern="0" dirty="0"/>
              <a:t>Next steps:</a:t>
            </a:r>
          </a:p>
          <a:p>
            <a:pPr lvl="1">
              <a:spcBef>
                <a:spcPts val="0"/>
              </a:spcBef>
              <a:spcAft>
                <a:spcPts val="0"/>
              </a:spcAft>
            </a:pPr>
            <a:r>
              <a:rPr lang="en-US" altLang="zh-CN" sz="1200" dirty="0"/>
              <a:t>Correction and editorial changes </a:t>
            </a:r>
            <a:r>
              <a:rPr lang="en-US" altLang="zh-CN" sz="1200" dirty="0" smtClean="0"/>
              <a:t>as </a:t>
            </a:r>
            <a:r>
              <a:rPr lang="en-US" altLang="zh-CN" sz="1200" dirty="0"/>
              <a:t>needed</a:t>
            </a:r>
            <a:endParaRPr lang="en-US" altLang="zh-CN" sz="14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756643135"/>
              </p:ext>
            </p:extLst>
          </p:nvPr>
        </p:nvGraphicFramePr>
        <p:xfrm>
          <a:off x="138173" y="1312782"/>
          <a:ext cx="8810067" cy="1457462"/>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65786">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93132">
                <a:tc>
                  <a:txBody>
                    <a:bodyPr/>
                    <a:lstStyle/>
                    <a:p>
                      <a:r>
                        <a:rPr lang="en-US" sz="1200" b="1" kern="1200">
                          <a:solidFill>
                            <a:schemeClr val="lt1"/>
                          </a:solidFill>
                          <a:effectLst/>
                          <a:latin typeface="+mn-lt"/>
                          <a:ea typeface="+mn-ea"/>
                          <a:cs typeface="+mn-cs"/>
                        </a:rPr>
                        <a:t>FS_NG_RTC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Study on system architecture for next generation real time communication services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a:ln>
                            <a:noFill/>
                          </a:ln>
                          <a:solidFill>
                            <a:prstClr val="white"/>
                          </a:solidFill>
                          <a:effectLst/>
                          <a:uLnTx/>
                          <a:uFillTx/>
                          <a:latin typeface="+mn-lt"/>
                          <a:ea typeface="+mn-ea"/>
                          <a:cs typeface="+mn-cs"/>
                        </a:rPr>
                        <a:t>SP-220288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0">
                <a:tc>
                  <a:txBody>
                    <a:bodyPr/>
                    <a:lstStyle/>
                    <a:p>
                      <a:r>
                        <a:rPr lang="en-US" sz="1200" b="1" kern="1200">
                          <a:solidFill>
                            <a:schemeClr val="lt1"/>
                          </a:solidFill>
                          <a:effectLst/>
                          <a:latin typeface="+mn-lt"/>
                          <a:ea typeface="+mn-ea"/>
                          <a:cs typeface="+mn-cs"/>
                        </a:rPr>
                        <a:t>NG_RTC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System architecture for next generation real time communication services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dirty="0">
                          <a:ln>
                            <a:noFill/>
                          </a:ln>
                          <a:solidFill>
                            <a:prstClr val="white"/>
                          </a:solidFill>
                          <a:effectLst/>
                          <a:uLnTx/>
                          <a:uFillTx/>
                          <a:latin typeface="+mn-lt"/>
                          <a:ea typeface="+mn-ea"/>
                          <a:cs typeface="+mn-cs"/>
                        </a:rPr>
                        <a:t>SP-230098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0622240"/>
                  </a:ext>
                </a:extLst>
              </a:tr>
            </a:tbl>
          </a:graphicData>
        </a:graphic>
      </p:graphicFrame>
    </p:spTree>
    <p:extLst>
      <p:ext uri="{BB962C8B-B14F-4D97-AF65-F5344CB8AC3E}">
        <p14:creationId xmlns:p14="http://schemas.microsoft.com/office/powerpoint/2010/main" val="8511261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(15/29)</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447006" y="2966484"/>
            <a:ext cx="8554481" cy="328530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 </a:t>
            </a:r>
            <a:endParaRPr lang="de-DE" altLang="de-DE" sz="1600" b="1" dirty="0">
              <a:solidFill>
                <a:srgbClr val="FF0000"/>
              </a:solidFill>
            </a:endParaRPr>
          </a:p>
          <a:p>
            <a:pPr lvl="1">
              <a:spcBef>
                <a:spcPts val="0"/>
              </a:spcBef>
              <a:spcAft>
                <a:spcPts val="0"/>
              </a:spcAft>
            </a:pPr>
            <a:r>
              <a:rPr lang="en-US" altLang="de-DE" sz="1200" kern="0" dirty="0"/>
              <a:t>The following Cat-F CRs approved as part of the maintenance work:</a:t>
            </a:r>
          </a:p>
          <a:p>
            <a:pPr lvl="1">
              <a:spcBef>
                <a:spcPts val="0"/>
              </a:spcBef>
              <a:spcAft>
                <a:spcPts val="300"/>
              </a:spcAft>
            </a:pPr>
            <a:r>
              <a:rPr lang="en-US" altLang="zh-CN" sz="1200" kern="0" dirty="0"/>
              <a:t>3 CRs agreed with clarifications on the Redundant Steering Mode</a:t>
            </a:r>
          </a:p>
          <a:p>
            <a:pPr lvl="1">
              <a:spcBef>
                <a:spcPts val="0"/>
              </a:spcBef>
              <a:spcAft>
                <a:spcPts val="300"/>
              </a:spcAft>
            </a:pPr>
            <a:r>
              <a:rPr lang="en-US" altLang="zh-CN" sz="1200" kern="0" dirty="0"/>
              <a:t>1 CR agreed with corrections and clarifications on the non-3GPP access switching</a:t>
            </a:r>
          </a:p>
          <a:p>
            <a:pPr lvl="1">
              <a:spcBef>
                <a:spcPts val="0"/>
              </a:spcBef>
              <a:spcAft>
                <a:spcPts val="300"/>
              </a:spcAft>
            </a:pPr>
            <a:r>
              <a:rPr lang="en-US" altLang="zh-CN" sz="1200" kern="0" dirty="0"/>
              <a:t>3 CRs agreed on corrections and clarifications for EPC </a:t>
            </a:r>
            <a:r>
              <a:rPr lang="en-US" altLang="zh-CN" sz="1200" kern="0" dirty="0" smtClean="0"/>
              <a:t>interworking</a:t>
            </a:r>
            <a:endParaRPr lang="en-US" altLang="ko-KR" sz="1200" dirty="0"/>
          </a:p>
          <a:p>
            <a:pPr marL="457200" lvl="1" indent="-457200">
              <a:spcBef>
                <a:spcPts val="0"/>
              </a:spcBef>
              <a:spcAft>
                <a:spcPts val="0"/>
              </a:spcAft>
              <a:buFont typeface="Arial" panose="020B0604020202020204" pitchFamily="34" charset="0"/>
              <a:buBlip>
                <a:blip r:embed="rId2"/>
              </a:buBlip>
            </a:pPr>
            <a:r>
              <a:rPr lang="en-US" sz="1600" b="1" kern="0" dirty="0">
                <a:ea typeface="+mn-ea"/>
                <a:cs typeface="+mn-cs"/>
              </a:rPr>
              <a:t>RAN impacts and dependencies:</a:t>
            </a:r>
            <a:endParaRPr lang="de-DE" sz="1600" b="1" kern="0" dirty="0">
              <a:ea typeface="+mn-ea"/>
              <a:cs typeface="+mn-cs"/>
            </a:endParaRPr>
          </a:p>
          <a:p>
            <a:pPr lvl="1">
              <a:spcBef>
                <a:spcPts val="0"/>
              </a:spcBef>
              <a:spcAft>
                <a:spcPts val="400"/>
              </a:spcAft>
            </a:pPr>
            <a:r>
              <a:rPr lang="en-US" sz="1200" dirty="0" smtClean="0"/>
              <a:t>None</a:t>
            </a:r>
            <a:endParaRPr lang="en-US" sz="1200" dirty="0"/>
          </a:p>
          <a:p>
            <a:pPr>
              <a:spcBef>
                <a:spcPts val="0"/>
              </a:spcBef>
              <a:spcAft>
                <a:spcPts val="0"/>
              </a:spcAft>
            </a:pPr>
            <a:r>
              <a:rPr lang="de-DE" sz="1600" b="1" kern="0" dirty="0"/>
              <a:t>Next steps:</a:t>
            </a:r>
            <a:endParaRPr lang="en-US" altLang="zh-CN" sz="1200" b="1" kern="0" dirty="0"/>
          </a:p>
          <a:p>
            <a:pPr lvl="1">
              <a:spcBef>
                <a:spcPts val="0"/>
              </a:spcBef>
              <a:spcAft>
                <a:spcPts val="0"/>
              </a:spcAft>
            </a:pPr>
            <a:r>
              <a:rPr lang="en-US" sz="1200" kern="0" dirty="0" smtClean="0"/>
              <a:t>Maintenance</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395984567"/>
              </p:ext>
            </p:extLst>
          </p:nvPr>
        </p:nvGraphicFramePr>
        <p:xfrm>
          <a:off x="138173" y="1312781"/>
          <a:ext cx="8810067" cy="142701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06155">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98336">
                <a:tc>
                  <a:txBody>
                    <a:bodyPr/>
                    <a:lstStyle/>
                    <a:p>
                      <a:r>
                        <a:rPr lang="en-GB" sz="1200" b="1" kern="1200">
                          <a:solidFill>
                            <a:schemeClr val="lt1"/>
                          </a:solidFill>
                          <a:effectLst/>
                          <a:latin typeface="+mn-lt"/>
                          <a:ea typeface="+mn-ea"/>
                          <a:cs typeface="+mn-cs"/>
                        </a:rPr>
                        <a:t>FS_ATSSS_Ph3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a:t>
                      </a:r>
                      <a:r>
                        <a:rPr lang="en-US" sz="1200" b="1" kern="1200">
                          <a:solidFill>
                            <a:schemeClr val="lt1"/>
                          </a:solidFill>
                          <a:effectLst/>
                          <a:latin typeface="+mn-lt"/>
                          <a:ea typeface="+mn-ea"/>
                          <a:cs typeface="+mn-cs"/>
                        </a:rPr>
                        <a:t>Access Traffic Steering, Switching and Splitting support in the 5G system architecture; Phase 3</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SP-211612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498336">
                <a:tc>
                  <a:txBody>
                    <a:bodyPr/>
                    <a:lstStyle/>
                    <a:p>
                      <a:r>
                        <a:rPr lang="en-GB" sz="1200" b="1" kern="1200">
                          <a:solidFill>
                            <a:schemeClr val="lt1"/>
                          </a:solidFill>
                          <a:effectLst/>
                          <a:latin typeface="+mn-lt"/>
                          <a:ea typeface="+mn-ea"/>
                          <a:cs typeface="+mn-cs"/>
                        </a:rPr>
                        <a:t>ATSSS_Ph3</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Access Traffic Steering, Switching and Splitting support in the 5G system architecture; Phase 3</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sz="1200" b="1" kern="1200" dirty="0">
                          <a:solidFill>
                            <a:schemeClr val="lt1"/>
                          </a:solidFill>
                          <a:effectLst/>
                          <a:latin typeface="+mn-lt"/>
                          <a:ea typeface="+mn-ea"/>
                          <a:cs typeface="+mn-cs"/>
                        </a:rPr>
                        <a:t>SP-221334</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250184885"/>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(16/29)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294759" y="2803358"/>
            <a:ext cx="8554481" cy="32485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pPr>
            <a:r>
              <a:rPr lang="en-US" altLang="de-DE" sz="1200" kern="0" dirty="0" smtClean="0"/>
              <a:t>2 CRs to TS 23.228 agreed</a:t>
            </a:r>
          </a:p>
          <a:p>
            <a:pPr lvl="1">
              <a:spcBef>
                <a:spcPts val="0"/>
              </a:spcBef>
              <a:spcAft>
                <a:spcPts val="0"/>
              </a:spcAft>
            </a:pPr>
            <a:r>
              <a:rPr lang="en-US" altLang="de-DE" sz="1200" kern="0" dirty="0" smtClean="0"/>
              <a:t>5 CRs </a:t>
            </a:r>
            <a:r>
              <a:rPr lang="en-US" altLang="de-DE" sz="1200" kern="0" dirty="0"/>
              <a:t>to TS </a:t>
            </a:r>
            <a:r>
              <a:rPr lang="en-US" altLang="de-DE" sz="1200" kern="0" dirty="0" smtClean="0"/>
              <a:t>23.501 </a:t>
            </a:r>
            <a:r>
              <a:rPr lang="en-US" altLang="de-DE" sz="1200" kern="0" dirty="0"/>
              <a:t>agreed </a:t>
            </a:r>
            <a:endParaRPr lang="en-US" altLang="zh-CN" sz="1200" kern="0" dirty="0"/>
          </a:p>
          <a:p>
            <a:pPr lvl="1">
              <a:spcBef>
                <a:spcPts val="0"/>
              </a:spcBef>
              <a:spcAft>
                <a:spcPts val="0"/>
              </a:spcAft>
            </a:pPr>
            <a:r>
              <a:rPr lang="en-US" altLang="de-DE" sz="1200" kern="0" dirty="0" smtClean="0"/>
              <a:t>6 CRs </a:t>
            </a:r>
            <a:r>
              <a:rPr lang="en-US" altLang="de-DE" sz="1200" kern="0" dirty="0"/>
              <a:t>to TS </a:t>
            </a:r>
            <a:r>
              <a:rPr lang="en-US" altLang="de-DE" sz="1200" kern="0" dirty="0" smtClean="0"/>
              <a:t>23.502 </a:t>
            </a:r>
            <a:r>
              <a:rPr lang="en-US" altLang="de-DE" sz="1200" kern="0" dirty="0"/>
              <a:t>agreed </a:t>
            </a:r>
            <a:endParaRPr lang="en-US" altLang="zh-CN" sz="1200" kern="0" dirty="0" smtClean="0"/>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dependencies:</a:t>
            </a:r>
            <a:endParaRPr lang="de-DE" sz="1600" b="1" dirty="0">
              <a:ea typeface="+mn-ea"/>
              <a:cs typeface="+mn-cs"/>
            </a:endParaRPr>
          </a:p>
          <a:p>
            <a:pPr lvl="1">
              <a:spcBef>
                <a:spcPts val="0"/>
              </a:spcBef>
              <a:spcAft>
                <a:spcPts val="300"/>
              </a:spcAft>
            </a:pPr>
            <a:r>
              <a:rPr lang="en-US" altLang="de-DE" sz="1200" dirty="0" smtClean="0">
                <a:cs typeface="+mn-ea"/>
                <a:sym typeface="+mn-ea"/>
              </a:rPr>
              <a:t>None</a:t>
            </a:r>
            <a:endParaRPr lang="de-DE" sz="1100" kern="0" dirty="0"/>
          </a:p>
          <a:p>
            <a:pPr>
              <a:spcBef>
                <a:spcPts val="0"/>
              </a:spcBef>
              <a:spcAft>
                <a:spcPts val="0"/>
              </a:spcAft>
            </a:pPr>
            <a:r>
              <a:rPr lang="de-DE" sz="1600" b="1" kern="0" dirty="0"/>
              <a:t>Next steps:</a:t>
            </a:r>
          </a:p>
          <a:p>
            <a:pPr lvl="1">
              <a:spcBef>
                <a:spcPts val="0"/>
              </a:spcBef>
              <a:spcAft>
                <a:spcPts val="0"/>
              </a:spcAft>
            </a:pPr>
            <a:r>
              <a:rPr lang="en-US" sz="1200" kern="0" dirty="0" smtClean="0"/>
              <a:t>Maintenance</a:t>
            </a:r>
            <a:endParaRPr lang="de-DE" altLang="zh-CN" sz="1200" dirty="0">
              <a:solidFill>
                <a:srgbClr val="000000"/>
              </a:solidFill>
            </a:endParaRPr>
          </a:p>
          <a:p>
            <a:pPr lvl="1">
              <a:spcBef>
                <a:spcPts val="0"/>
              </a:spcBef>
              <a:spcAft>
                <a:spcPts val="0"/>
              </a:spcAft>
            </a:pPr>
            <a:endParaRPr lang="de-DE" altLang="zh-CN" sz="1400" dirty="0">
              <a:solidFill>
                <a:srgbClr val="000000"/>
              </a:solidFill>
            </a:endParaRP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208183122"/>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15358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45385">
                <a:tc>
                  <a:txBody>
                    <a:bodyPr/>
                    <a:lstStyle/>
                    <a:p>
                      <a:r>
                        <a:rPr lang="en-GB" altLang="zh-CN" sz="1200" b="1" i="0" u="none" strike="noStrike" kern="1200">
                          <a:solidFill>
                            <a:schemeClr val="bg1"/>
                          </a:solidFill>
                          <a:effectLst/>
                          <a:latin typeface="Calibri" panose="020F0502020204030204" pitchFamily="34" charset="0"/>
                          <a:ea typeface="+mn-ea"/>
                          <a:cs typeface="+mn-cs"/>
                        </a:rPr>
                        <a:t>FS_</a:t>
                      </a:r>
                      <a:r>
                        <a:rPr lang="en-US" altLang="zh-CN" sz="1200" b="1" i="0" u="none" strike="noStrike" kern="1200">
                          <a:solidFill>
                            <a:schemeClr val="bg1"/>
                          </a:solidFill>
                          <a:effectLst/>
                          <a:latin typeface="Calibri" panose="020F0502020204030204" pitchFamily="34" charset="0"/>
                          <a:ea typeface="+mn-ea"/>
                          <a:cs typeface="+mn-cs"/>
                        </a:rPr>
                        <a:t>UPEAS</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UPF enhancement for Exposure And SBA</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endParaRPr kumimoji="0" lang="en-US" sz="1200" b="1" i="0" u="none" strike="noStrike" kern="1200" cap="none" spc="0" normalizeH="0" baseline="0" noProof="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245385">
                <a:tc>
                  <a:txBody>
                    <a:bodyPr/>
                    <a:lstStyle/>
                    <a:p>
                      <a:r>
                        <a:rPr lang="en-US" altLang="zh-CN" sz="1200" b="1" i="0" u="none" strike="noStrike" kern="1200">
                          <a:solidFill>
                            <a:schemeClr val="bg1"/>
                          </a:solidFill>
                          <a:effectLst/>
                          <a:latin typeface="Calibri" panose="020F0502020204030204" pitchFamily="34" charset="0"/>
                          <a:ea typeface="+mn-ea"/>
                          <a:cs typeface="+mn-cs"/>
                        </a:rPr>
                        <a:t>UPEAS</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UPF enhancement for Exposure And SBA</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SP-230103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98992532"/>
                  </a:ext>
                </a:extLst>
              </a:tr>
            </a:tbl>
          </a:graphicData>
        </a:graphic>
      </p:graphicFrame>
    </p:spTree>
    <p:extLst>
      <p:ext uri="{BB962C8B-B14F-4D97-AF65-F5344CB8AC3E}">
        <p14:creationId xmlns:p14="http://schemas.microsoft.com/office/powerpoint/2010/main" val="11713681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(17/29)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defRPr/>
            </a:pPr>
            <a:r>
              <a:rPr lang="en-US" altLang="zh-CN" sz="1200" kern="0" dirty="0"/>
              <a:t>KI#1: 6 CRs approved on 23.548, 23.501, 23.502 (5 CRs postponed, 27 CRs not handled)</a:t>
            </a:r>
          </a:p>
          <a:p>
            <a:pPr lvl="1">
              <a:spcBef>
                <a:spcPts val="0"/>
              </a:spcBef>
              <a:spcAft>
                <a:spcPts val="0"/>
              </a:spcAft>
              <a:defRPr/>
            </a:pPr>
            <a:r>
              <a:rPr lang="en-US" altLang="zh-CN" sz="1200" kern="0" dirty="0"/>
              <a:t>KI#4: 6 CRs not handled</a:t>
            </a:r>
          </a:p>
          <a:p>
            <a:pPr lvl="1">
              <a:spcBef>
                <a:spcPts val="0"/>
              </a:spcBef>
              <a:spcAft>
                <a:spcPts val="0"/>
              </a:spcAft>
              <a:defRPr/>
            </a:pPr>
            <a:r>
              <a:rPr lang="en-US" altLang="zh-CN" sz="1200" kern="0" dirty="0"/>
              <a:t>KI#7: 1 CR not handled</a:t>
            </a:r>
          </a:p>
          <a:p>
            <a:pPr lvl="1">
              <a:spcBef>
                <a:spcPts val="0"/>
              </a:spcBef>
              <a:spcAft>
                <a:spcPts val="0"/>
              </a:spcAft>
              <a:defRPr/>
            </a:pPr>
            <a:r>
              <a:rPr lang="en-US" altLang="zh-CN" sz="1200" kern="0" dirty="0"/>
              <a:t>LS OUT: 1 LS sent to SA3 regarding DNS over TLS and DNS over </a:t>
            </a:r>
            <a:r>
              <a:rPr lang="en-US" altLang="zh-CN" sz="1200" kern="0" dirty="0" smtClean="0"/>
              <a:t>HTTPS</a:t>
            </a:r>
            <a:endParaRPr lang="en-US" altLang="ko-KR" sz="1100" dirty="0"/>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dependencies:</a:t>
            </a:r>
            <a:endParaRPr lang="de-DE" sz="1600" b="1" dirty="0">
              <a:ea typeface="+mn-ea"/>
              <a:cs typeface="+mn-cs"/>
            </a:endParaRPr>
          </a:p>
          <a:p>
            <a:pPr lvl="1">
              <a:spcBef>
                <a:spcPts val="0"/>
              </a:spcBef>
              <a:spcAft>
                <a:spcPts val="400"/>
              </a:spcAft>
            </a:pPr>
            <a:r>
              <a:rPr lang="en-US" altLang="zh-CN" sz="1200" dirty="0" smtClean="0"/>
              <a:t>None</a:t>
            </a:r>
            <a:endParaRPr lang="en-GB" altLang="zh-CN" sz="1200" dirty="0"/>
          </a:p>
          <a:p>
            <a:pPr>
              <a:spcBef>
                <a:spcPts val="0"/>
              </a:spcBef>
              <a:spcAft>
                <a:spcPts val="0"/>
              </a:spcAft>
            </a:pPr>
            <a:r>
              <a:rPr lang="de-DE" sz="1600" b="1" kern="0" dirty="0"/>
              <a:t>Next steps:</a:t>
            </a:r>
          </a:p>
          <a:p>
            <a:pPr lvl="1">
              <a:spcBef>
                <a:spcPts val="0"/>
              </a:spcBef>
              <a:spcAft>
                <a:spcPts val="0"/>
              </a:spcAft>
            </a:pPr>
            <a:r>
              <a:rPr lang="en-US" sz="1200" kern="0" dirty="0"/>
              <a:t>Handle remaining correction documents during </a:t>
            </a:r>
            <a:r>
              <a:rPr lang="en-US" sz="1200" kern="0" dirty="0" smtClean="0"/>
              <a:t>e-meeting</a:t>
            </a: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3615966309"/>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28623">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63021">
                <a:tc>
                  <a:txBody>
                    <a:bodyPr/>
                    <a:lstStyle/>
                    <a:p>
                      <a:r>
                        <a:rPr lang="en-US" sz="1200" b="1" kern="1200">
                          <a:solidFill>
                            <a:schemeClr val="lt1"/>
                          </a:solidFill>
                          <a:effectLst/>
                          <a:latin typeface="+mn-lt"/>
                          <a:ea typeface="+mn-ea"/>
                          <a:cs typeface="+mn-cs"/>
                        </a:rPr>
                        <a:t>FS_EDGE_Ph2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Study on Edge Computing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Dec, 2022</a:t>
                      </a:r>
                      <a:endParaRPr lang="en-US" altLang="zh-CN"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SP-220352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53982">
                <a:tc>
                  <a:txBody>
                    <a:bodyPr/>
                    <a:lstStyle/>
                    <a:p>
                      <a:r>
                        <a:rPr lang="en-US" sz="1200" b="1" kern="1200">
                          <a:solidFill>
                            <a:schemeClr val="lt1"/>
                          </a:solidFill>
                          <a:effectLst/>
                          <a:latin typeface="+mn-lt"/>
                          <a:ea typeface="+mn-ea"/>
                          <a:cs typeface="+mn-cs"/>
                        </a:rPr>
                        <a:t>EDGE_Ph2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Edge Computing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June, 2023</a:t>
                      </a:r>
                      <a:endParaRPr lang="en-US" altLang="zh-CN"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SP-230112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4116430675"/>
                  </a:ext>
                </a:extLst>
              </a:tr>
            </a:tbl>
          </a:graphicData>
        </a:graphic>
      </p:graphicFrame>
    </p:spTree>
    <p:extLst>
      <p:ext uri="{BB962C8B-B14F-4D97-AF65-F5344CB8AC3E}">
        <p14:creationId xmlns:p14="http://schemas.microsoft.com/office/powerpoint/2010/main" val="3093882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(18/29)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775856"/>
            <a:ext cx="8554481" cy="344446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defRPr/>
            </a:pPr>
            <a:r>
              <a:rPr lang="en-US" altLang="zh-CN" sz="1200" kern="0" dirty="0"/>
              <a:t>8 CRs approved.</a:t>
            </a:r>
          </a:p>
          <a:p>
            <a:pPr lvl="1">
              <a:spcBef>
                <a:spcPts val="0"/>
              </a:spcBef>
              <a:spcAft>
                <a:spcPts val="0"/>
              </a:spcAft>
              <a:defRPr/>
            </a:pPr>
            <a:r>
              <a:rPr lang="en-US" altLang="zh-CN" sz="1200" kern="0" dirty="0"/>
              <a:t>2 LS sent out to CT4. LS exchanges with RAN2, RAN3, </a:t>
            </a:r>
            <a:r>
              <a:rPr lang="en-US" altLang="zh-CN" sz="1200" kern="0" dirty="0" smtClean="0"/>
              <a:t>CT4</a:t>
            </a:r>
            <a:endParaRPr lang="en-US" sz="1600" b="1" dirty="0">
              <a:ea typeface="+mn-ea"/>
              <a:cs typeface="+mn-cs"/>
            </a:endParaRPr>
          </a:p>
          <a:p>
            <a:pPr marL="457200" lvl="1" indent="-457200">
              <a:spcBef>
                <a:spcPts val="0"/>
              </a:spcBef>
              <a:spcAft>
                <a:spcPts val="0"/>
              </a:spcAft>
              <a:buBlip>
                <a:blip r:embed="rId2"/>
              </a:buBlip>
            </a:pPr>
            <a:r>
              <a:rPr lang="en-US" sz="1600" b="1" dirty="0">
                <a:ea typeface="+mn-ea"/>
                <a:cs typeface="+mn-cs"/>
              </a:rPr>
              <a:t>RAN impacts and dependencies:</a:t>
            </a:r>
            <a:endParaRPr lang="de-DE" sz="1600" b="1" dirty="0">
              <a:ea typeface="+mn-ea"/>
              <a:cs typeface="+mn-cs"/>
            </a:endParaRPr>
          </a:p>
          <a:p>
            <a:pPr lvl="1">
              <a:spcBef>
                <a:spcPts val="0"/>
              </a:spcBef>
              <a:spcAft>
                <a:spcPts val="0"/>
              </a:spcAft>
            </a:pPr>
            <a:r>
              <a:rPr lang="en-US" sz="1200" dirty="0" smtClean="0"/>
              <a:t>None</a:t>
            </a:r>
            <a:endParaRPr lang="en-GB" sz="1200" dirty="0"/>
          </a:p>
          <a:p>
            <a:pPr>
              <a:spcBef>
                <a:spcPts val="0"/>
              </a:spcBef>
              <a:spcAft>
                <a:spcPts val="0"/>
              </a:spcAft>
            </a:pPr>
            <a:r>
              <a:rPr lang="de-DE" sz="1600" b="1" kern="0" dirty="0"/>
              <a:t>Next steps:</a:t>
            </a:r>
          </a:p>
          <a:p>
            <a:pPr lvl="1">
              <a:spcBef>
                <a:spcPts val="0"/>
              </a:spcBef>
              <a:spcAft>
                <a:spcPts val="0"/>
              </a:spcAft>
            </a:pPr>
            <a:r>
              <a:rPr lang="en-US" sz="1200" kern="0" dirty="0" smtClean="0"/>
              <a:t>Maintenance</a:t>
            </a:r>
            <a:endParaRPr lang="en-US" altLang="zh-CN"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677635094"/>
              </p:ext>
            </p:extLst>
          </p:nvPr>
        </p:nvGraphicFramePr>
        <p:xfrm>
          <a:off x="138173" y="1312782"/>
          <a:ext cx="8810067" cy="124413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02159">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29060">
                <a:tc>
                  <a:txBody>
                    <a:bodyPr/>
                    <a:lstStyle/>
                    <a:p>
                      <a:r>
                        <a:rPr lang="en-US" sz="1200" b="1" kern="1200">
                          <a:solidFill>
                            <a:schemeClr val="lt1"/>
                          </a:solidFill>
                          <a:effectLst/>
                          <a:latin typeface="+mn-lt"/>
                          <a:ea typeface="+mn-ea"/>
                          <a:cs typeface="+mn-cs"/>
                        </a:rPr>
                        <a:t>FS_5TRS_URLLC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5G Timing Resiliency and TSC &amp; URLLC enhancements</a:t>
                      </a:r>
                      <a:endParaRPr lang="en-US"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a:effectLst/>
                        </a:rPr>
                        <a:t>SP-211634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27699">
                <a:tc>
                  <a:txBody>
                    <a:bodyPr/>
                    <a:lstStyle/>
                    <a:p>
                      <a:r>
                        <a:rPr lang="en-US" sz="1200" b="1" kern="1200">
                          <a:solidFill>
                            <a:schemeClr val="lt1"/>
                          </a:solidFill>
                          <a:effectLst/>
                          <a:latin typeface="+mn-lt"/>
                          <a:ea typeface="+mn-ea"/>
                          <a:cs typeface="+mn-cs"/>
                        </a:rPr>
                        <a:t>TRS_URLLC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5G Timing Resiliency and TSC &amp; URLLC enhancements</a:t>
                      </a:r>
                      <a:endParaRPr lang="en-US"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 </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dirty="0">
                          <a:effectLst/>
                        </a:rPr>
                        <a:t>SP-230107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0922871"/>
                  </a:ext>
                </a:extLst>
              </a:tr>
            </a:tbl>
          </a:graphicData>
        </a:graphic>
      </p:graphicFrame>
    </p:spTree>
    <p:extLst>
      <p:ext uri="{BB962C8B-B14F-4D97-AF65-F5344CB8AC3E}">
        <p14:creationId xmlns:p14="http://schemas.microsoft.com/office/powerpoint/2010/main" val="15567573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(19/29)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628900"/>
            <a:ext cx="8554481" cy="35914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pPr>
            <a:r>
              <a:rPr lang="en-US" sz="1200" kern="0" dirty="0"/>
              <a:t>The MBSR authorization and de-authorization procedures were updated based on the LS from CT1 (S2-2310089).</a:t>
            </a:r>
          </a:p>
          <a:p>
            <a:pPr lvl="1">
              <a:spcBef>
                <a:spcPts val="0"/>
              </a:spcBef>
              <a:spcAft>
                <a:spcPts val="0"/>
              </a:spcAft>
            </a:pPr>
            <a:r>
              <a:rPr lang="en-US" altLang="de-DE" sz="1200" kern="0" dirty="0"/>
              <a:t>The MBSR authorization indication handling was updated based on LS from RAN3 (S2-2311970)</a:t>
            </a:r>
            <a:endParaRPr lang="en-US" sz="1200" kern="0" dirty="0"/>
          </a:p>
          <a:p>
            <a:pPr lvl="1">
              <a:spcBef>
                <a:spcPts val="0"/>
              </a:spcBef>
              <a:spcAft>
                <a:spcPts val="0"/>
              </a:spcAft>
            </a:pPr>
            <a:r>
              <a:rPr lang="en-US" sz="1200" kern="0" dirty="0"/>
              <a:t>Several correction for MBSR support in LCS procedures in TS 23.273 were agreed. </a:t>
            </a:r>
          </a:p>
          <a:p>
            <a:pPr lvl="1">
              <a:spcBef>
                <a:spcPts val="0"/>
              </a:spcBef>
              <a:spcAft>
                <a:spcPts val="0"/>
              </a:spcAft>
            </a:pPr>
            <a:r>
              <a:rPr lang="en-US" sz="1200" kern="0" dirty="0"/>
              <a:t>Additional ULI handlings in AMF were agreed, and </a:t>
            </a:r>
            <a:r>
              <a:rPr lang="en-US" sz="1200" kern="0" dirty="0" err="1"/>
              <a:t>Nlmf</a:t>
            </a:r>
            <a:r>
              <a:rPr lang="en-US" sz="1200" kern="0" dirty="0"/>
              <a:t> service operation was updated.  </a:t>
            </a:r>
          </a:p>
          <a:p>
            <a:pPr lvl="1">
              <a:spcBef>
                <a:spcPts val="0"/>
              </a:spcBef>
              <a:spcAft>
                <a:spcPts val="0"/>
              </a:spcAft>
            </a:pPr>
            <a:r>
              <a:rPr lang="en-US" sz="1200" kern="0" dirty="0"/>
              <a:t>14 CRs were agreed. [including 1 CR to be revised in plenary</a:t>
            </a:r>
            <a:r>
              <a:rPr lang="en-US" sz="1200" kern="0" dirty="0" smtClean="0"/>
              <a:t>]</a:t>
            </a:r>
            <a:endParaRPr lang="en-US" altLang="ko-KR" sz="1200" dirty="0"/>
          </a:p>
          <a:p>
            <a:pPr marL="457200" lvl="1" indent="-457200">
              <a:spcBef>
                <a:spcPts val="0"/>
              </a:spcBef>
              <a:spcAft>
                <a:spcPts val="0"/>
              </a:spcAft>
              <a:buBlip>
                <a:blip r:embed="rId2"/>
              </a:buBlip>
            </a:pPr>
            <a:r>
              <a:rPr lang="en-US" sz="1600" b="1" dirty="0">
                <a:ea typeface="+mn-ea"/>
                <a:cs typeface="+mn-cs"/>
              </a:rPr>
              <a:t>RAN impacts and dependencies</a:t>
            </a:r>
            <a:r>
              <a:rPr lang="en-US" sz="1600" b="1" dirty="0" smtClean="0">
                <a:ea typeface="+mn-ea"/>
                <a:cs typeface="+mn-cs"/>
              </a:rPr>
              <a:t>:</a:t>
            </a:r>
          </a:p>
          <a:p>
            <a:pPr marL="857250" lvl="2" indent="-457200">
              <a:spcBef>
                <a:spcPts val="0"/>
              </a:spcBef>
              <a:spcAft>
                <a:spcPts val="0"/>
              </a:spcAft>
            </a:pPr>
            <a:r>
              <a:rPr lang="en-US" sz="1200" kern="0" dirty="0"/>
              <a:t>1 reply LS to CT1 (S2-2311797) was agreed on the MBSR authorization state management</a:t>
            </a:r>
            <a:endParaRPr lang="de-DE" sz="1200" kern="0" dirty="0"/>
          </a:p>
          <a:p>
            <a:pPr>
              <a:spcBef>
                <a:spcPts val="0"/>
              </a:spcBef>
              <a:spcAft>
                <a:spcPts val="0"/>
              </a:spcAft>
            </a:pPr>
            <a:r>
              <a:rPr lang="de-DE" sz="1600" b="1" kern="0" dirty="0" smtClean="0"/>
              <a:t>Next </a:t>
            </a:r>
            <a:r>
              <a:rPr lang="de-DE" sz="1600" b="1" kern="0" dirty="0"/>
              <a:t>steps:</a:t>
            </a:r>
          </a:p>
          <a:p>
            <a:pPr lvl="1">
              <a:spcBef>
                <a:spcPts val="0"/>
              </a:spcBef>
              <a:spcAft>
                <a:spcPts val="0"/>
              </a:spcAft>
            </a:pPr>
            <a:r>
              <a:rPr lang="en-US" sz="1200" kern="0" dirty="0"/>
              <a:t>Maintenance based on inputs from other WGs.</a:t>
            </a:r>
          </a:p>
          <a:p>
            <a:pPr lvl="1">
              <a:spcBef>
                <a:spcPts val="0"/>
              </a:spcBef>
              <a:spcAft>
                <a:spcPts val="0"/>
              </a:spcAft>
            </a:pPr>
            <a:r>
              <a:rPr lang="en-US" sz="1200" kern="0" dirty="0"/>
              <a:t>Resolve remaining ENs</a:t>
            </a: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311757832"/>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1774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87661">
                <a:tc>
                  <a:txBody>
                    <a:bodyPr/>
                    <a:lstStyle/>
                    <a:p>
                      <a:r>
                        <a:rPr lang="en-GB" altLang="zh-CN" sz="1200" b="1" i="0" u="none" strike="noStrike" kern="1200">
                          <a:solidFill>
                            <a:schemeClr val="bg1"/>
                          </a:solidFill>
                          <a:effectLst/>
                          <a:latin typeface="Calibri" panose="020F0502020204030204" pitchFamily="34" charset="0"/>
                          <a:ea typeface="+mn-ea"/>
                          <a:cs typeface="+mn-cs"/>
                        </a:rPr>
                        <a:t>FS_VMR</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Vehicle Mounted Relays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287661">
                <a:tc>
                  <a:txBody>
                    <a:bodyPr/>
                    <a:lstStyle/>
                    <a:p>
                      <a:r>
                        <a:rPr lang="en-US" sz="1200" b="1" i="0" u="none" strike="noStrike" kern="1200" dirty="0" smtClean="0">
                          <a:solidFill>
                            <a:schemeClr val="bg1"/>
                          </a:solidFill>
                          <a:effectLst/>
                          <a:latin typeface="Calibri" panose="020F0502020204030204" pitchFamily="34" charset="0"/>
                          <a:ea typeface="+mn-ea"/>
                          <a:cs typeface="+mn-cs"/>
                        </a:rPr>
                        <a:t>VMR</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kern="1200">
                          <a:solidFill>
                            <a:schemeClr val="bg1"/>
                          </a:solidFill>
                          <a:effectLst/>
                          <a:latin typeface="Calibri" panose="020F0502020204030204" pitchFamily="34" charset="0"/>
                          <a:ea typeface="+mn-ea"/>
                          <a:cs typeface="+mn-cs"/>
                        </a:rPr>
                        <a:t>Architecture Enhancements for Vehicle Mounted Relays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a:t>
                      </a:r>
                      <a:r>
                        <a:rPr lang="en-US" sz="1200" b="1" kern="1200" dirty="0">
                          <a:solidFill>
                            <a:srgbClr val="7030A0"/>
                          </a:solidFill>
                          <a:latin typeface="+mn-lt"/>
                          <a:ea typeface="+mn-ea"/>
                          <a:cs typeface="+mn-cs"/>
                        </a:rPr>
                        <a:t>%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SP-230105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95366737"/>
                  </a:ext>
                </a:extLst>
              </a:tr>
            </a:tbl>
          </a:graphicData>
        </a:graphic>
      </p:graphicFrame>
    </p:spTree>
    <p:extLst>
      <p:ext uri="{BB962C8B-B14F-4D97-AF65-F5344CB8AC3E}">
        <p14:creationId xmlns:p14="http://schemas.microsoft.com/office/powerpoint/2010/main" val="2851558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sz="2000" dirty="0"/>
              <a:t> </a:t>
            </a:r>
            <a:r>
              <a:rPr lang="de-DE" altLang="de-DE" sz="2400" dirty="0">
                <a:latin typeface="Arial" panose="020B0604020202020204" pitchFamily="34" charset="0"/>
                <a:cs typeface="Arial" panose="020B0604020202020204" pitchFamily="34" charset="0"/>
              </a:rPr>
              <a:t>SA2 meetings held since </a:t>
            </a:r>
            <a:r>
              <a:rPr lang="de-DE" altLang="de-DE" sz="2400" dirty="0" smtClean="0">
                <a:latin typeface="Arial" panose="020B0604020202020204" pitchFamily="34" charset="0"/>
                <a:cs typeface="Arial" panose="020B0604020202020204" pitchFamily="34" charset="0"/>
              </a:rPr>
              <a:t>SA#101</a:t>
            </a:r>
            <a:endParaRPr lang="de-DE" altLang="de-DE" sz="2400" dirty="0">
              <a:latin typeface="Arial" panose="020B0604020202020204" pitchFamily="34" charset="0"/>
              <a:cs typeface="Arial" panose="020B0604020202020204" pitchFamily="34" charset="0"/>
            </a:endParaRPr>
          </a:p>
          <a:p>
            <a:pPr lvl="1" eaLnBrk="1" hangingPunct="1">
              <a:defRPr/>
            </a:pPr>
            <a:r>
              <a:rPr lang="en-GB" altLang="de-DE" sz="1800" dirty="0">
                <a:latin typeface="Arial" panose="020B0604020202020204" pitchFamily="34" charset="0"/>
                <a:cs typeface="Arial" panose="020B0604020202020204" pitchFamily="34" charset="0"/>
              </a:rPr>
              <a:t>SA2#159: 09 - 13 October 2023, Xiamen, China</a:t>
            </a:r>
          </a:p>
          <a:p>
            <a:pPr lvl="1" eaLnBrk="1" hangingPunct="1">
              <a:defRPr/>
            </a:pPr>
            <a:r>
              <a:rPr lang="en-GB" altLang="de-DE" sz="1800" dirty="0">
                <a:latin typeface="Arial" panose="020B0604020202020204" pitchFamily="34" charset="0"/>
                <a:cs typeface="Arial" panose="020B0604020202020204" pitchFamily="34" charset="0"/>
              </a:rPr>
              <a:t>SA2#160: 13 - 17 November 2023, Chicago, </a:t>
            </a:r>
            <a:r>
              <a:rPr lang="en-GB" altLang="de-DE" sz="1800" dirty="0" smtClean="0">
                <a:latin typeface="Arial" panose="020B0604020202020204" pitchFamily="34" charset="0"/>
                <a:cs typeface="Arial" panose="020B0604020202020204" pitchFamily="34" charset="0"/>
              </a:rPr>
              <a:t>USA</a:t>
            </a:r>
            <a:endParaRPr lang="en-GB" altLang="ko-KR" sz="1800" dirty="0">
              <a:solidFill>
                <a:srgbClr val="FF0000"/>
              </a:solidFill>
              <a:latin typeface="Arial" panose="020B0604020202020204" pitchFamily="34" charset="0"/>
              <a:cs typeface="Arial" panose="020B0604020202020204" pitchFamily="34" charset="0"/>
            </a:endParaRPr>
          </a:p>
          <a:p>
            <a:pPr eaLnBrk="1" hangingPunct="1">
              <a:defRPr/>
            </a:pPr>
            <a:r>
              <a:rPr lang="en-GB" altLang="de-DE" sz="2400" dirty="0">
                <a:latin typeface="Arial" panose="020B0604020202020204" pitchFamily="34" charset="0"/>
                <a:cs typeface="Arial" panose="020B0604020202020204" pitchFamily="34" charset="0"/>
              </a:rPr>
              <a:t> </a:t>
            </a:r>
            <a:r>
              <a:rPr lang="en-GB" altLang="de-DE" sz="2400" dirty="0" smtClean="0">
                <a:latin typeface="Arial" panose="020B0604020202020204" pitchFamily="34" charset="0"/>
                <a:cs typeface="Arial" panose="020B0604020202020204" pitchFamily="34" charset="0"/>
              </a:rPr>
              <a:t>Upcoming </a:t>
            </a:r>
            <a:r>
              <a:rPr lang="en-GB" altLang="de-DE" sz="2400" dirty="0">
                <a:latin typeface="Arial" panose="020B0604020202020204" pitchFamily="34" charset="0"/>
                <a:cs typeface="Arial" panose="020B0604020202020204" pitchFamily="34" charset="0"/>
              </a:rPr>
              <a:t>SA2 </a:t>
            </a:r>
            <a:r>
              <a:rPr lang="en-GB" altLang="de-DE" sz="2400" dirty="0" smtClean="0">
                <a:latin typeface="Arial" panose="020B0604020202020204" pitchFamily="34" charset="0"/>
                <a:cs typeface="Arial" panose="020B0604020202020204" pitchFamily="34" charset="0"/>
              </a:rPr>
              <a:t>meetings (Q1 2024)</a:t>
            </a:r>
          </a:p>
          <a:p>
            <a:pPr lvl="1" eaLnBrk="1" hangingPunct="1">
              <a:defRPr/>
            </a:pPr>
            <a:r>
              <a:rPr lang="en-GB" altLang="de-DE" sz="1800" dirty="0" smtClean="0">
                <a:latin typeface="Arial" panose="020B0604020202020204" pitchFamily="34" charset="0"/>
                <a:cs typeface="Arial" panose="020B0604020202020204" pitchFamily="34" charset="0"/>
              </a:rPr>
              <a:t>SA2#160-Ad Hoc-e: 22 - 29 January 2024, electronic</a:t>
            </a:r>
          </a:p>
          <a:p>
            <a:pPr lvl="1" eaLnBrk="1" hangingPunct="1">
              <a:defRPr/>
            </a:pPr>
            <a:r>
              <a:rPr lang="en-GB" altLang="de-DE" sz="1800" dirty="0" smtClean="0">
                <a:latin typeface="Arial" panose="020B0604020202020204" pitchFamily="34" charset="0"/>
                <a:cs typeface="Arial" panose="020B0604020202020204" pitchFamily="34" charset="0"/>
              </a:rPr>
              <a:t>SA2#161: 26 February - 01 March 2024, Athens, Greece</a:t>
            </a:r>
            <a:endParaRPr lang="en-GB" altLang="de-DE" sz="1800" dirty="0">
              <a:latin typeface="Arial" panose="020B0604020202020204" pitchFamily="34" charset="0"/>
              <a:cs typeface="Arial" panose="020B0604020202020204" pitchFamily="34" charset="0"/>
            </a:endParaRPr>
          </a:p>
          <a:p>
            <a:pPr marL="457200" lvl="1" indent="0" eaLnBrk="1" hangingPunct="1">
              <a:buNone/>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(20/29)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a:t>
            </a:r>
            <a:r>
              <a:rPr lang="de-DE" altLang="de-DE" sz="1400" b="1" kern="0" dirty="0" smtClean="0"/>
              <a:t>SA#101</a:t>
            </a:r>
          </a:p>
          <a:p>
            <a:pPr lvl="1">
              <a:spcBef>
                <a:spcPts val="0"/>
              </a:spcBef>
              <a:spcAft>
                <a:spcPts val="0"/>
              </a:spcAft>
              <a:defRPr/>
            </a:pPr>
            <a:r>
              <a:rPr lang="en-US" altLang="zh-CN" sz="1200" kern="0" dirty="0"/>
              <a:t>7 CRs for TS 23.316/ 1 CRs for 23.502 were approved. </a:t>
            </a:r>
          </a:p>
          <a:p>
            <a:pPr lvl="1">
              <a:spcBef>
                <a:spcPts val="0"/>
              </a:spcBef>
              <a:spcAft>
                <a:spcPts val="0"/>
              </a:spcAft>
              <a:defRPr/>
            </a:pPr>
            <a:r>
              <a:rPr lang="en-US" altLang="zh-CN" sz="1200" kern="0" dirty="0"/>
              <a:t>A LS is sent to </a:t>
            </a:r>
            <a:r>
              <a:rPr lang="en-US" sz="1200" kern="0" dirty="0"/>
              <a:t>on BBF/ Cable Labs to get their feedback on the normative work now it is completed</a:t>
            </a:r>
            <a:endParaRPr lang="en-US" altLang="zh-CN" sz="1200" kern="0" dirty="0"/>
          </a:p>
          <a:p>
            <a:pPr>
              <a:spcBef>
                <a:spcPts val="0"/>
              </a:spcBef>
              <a:spcAft>
                <a:spcPts val="0"/>
              </a:spcAft>
            </a:pPr>
            <a:r>
              <a:rPr lang="de-DE" sz="1400" b="1" kern="0" dirty="0" smtClean="0"/>
              <a:t>RAN impacts and dependencies</a:t>
            </a:r>
          </a:p>
          <a:p>
            <a:pPr lvl="1">
              <a:spcBef>
                <a:spcPts val="0"/>
              </a:spcBef>
              <a:spcAft>
                <a:spcPts val="0"/>
              </a:spcAft>
            </a:pPr>
            <a:r>
              <a:rPr lang="de-DE" sz="1200" kern="0" dirty="0" smtClean="0"/>
              <a:t>None</a:t>
            </a:r>
          </a:p>
          <a:p>
            <a:pPr>
              <a:spcBef>
                <a:spcPts val="0"/>
              </a:spcBef>
              <a:spcAft>
                <a:spcPts val="0"/>
              </a:spcAft>
            </a:pPr>
            <a:r>
              <a:rPr lang="de-DE" sz="1400" b="1" kern="0" dirty="0" smtClean="0"/>
              <a:t>Next steps</a:t>
            </a:r>
          </a:p>
          <a:p>
            <a:pPr lvl="1">
              <a:spcBef>
                <a:spcPts val="0"/>
              </a:spcBef>
              <a:spcAft>
                <a:spcPts val="0"/>
              </a:spcAft>
            </a:pPr>
            <a:r>
              <a:rPr lang="en-US" sz="1200" kern="0" dirty="0"/>
              <a:t>Complete the maintenance especially based on BBF/ Cable Labs </a:t>
            </a:r>
            <a:r>
              <a:rPr lang="en-US" sz="1200" kern="0" dirty="0" smtClean="0"/>
              <a:t>feedback</a:t>
            </a:r>
            <a:endParaRPr lang="de-DE" sz="12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4192846738"/>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1188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43455">
                <a:tc>
                  <a:txBody>
                    <a:bodyPr/>
                    <a:lstStyle/>
                    <a:p>
                      <a:r>
                        <a:rPr lang="en-GB" sz="1200" b="1" kern="1200" dirty="0">
                          <a:solidFill>
                            <a:schemeClr val="lt1"/>
                          </a:solidFill>
                          <a:effectLst/>
                          <a:latin typeface="+mn-lt"/>
                          <a:ea typeface="+mn-ea"/>
                          <a:cs typeface="+mn-cs"/>
                        </a:rPr>
                        <a:t>FS_5WWC_Ph2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the support for 5WWC</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43455">
                <a:tc>
                  <a:txBody>
                    <a:bodyPr/>
                    <a:lstStyle/>
                    <a:p>
                      <a:r>
                        <a:rPr lang="en-GB" sz="1200" b="1" kern="1200">
                          <a:solidFill>
                            <a:schemeClr val="lt1"/>
                          </a:solidFill>
                          <a:effectLst/>
                          <a:latin typeface="+mn-lt"/>
                          <a:ea typeface="+mn-ea"/>
                          <a:cs typeface="+mn-cs"/>
                        </a:rPr>
                        <a:t>5WWC_Ph2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Support for 5WWC,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 </a:t>
                      </a: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noProof="0">
                          <a:solidFill>
                            <a:schemeClr val="lt1"/>
                          </a:solidFill>
                          <a:effectLst/>
                          <a:latin typeface="+mn-lt"/>
                          <a:ea typeface="+mn-ea"/>
                          <a:cs typeface="+mn-cs"/>
                          <a:sym typeface="Wingdings" panose="05000000000000000000" pitchFamily="2" charset="2"/>
                        </a:rPr>
                        <a:t>Mar</a:t>
                      </a:r>
                      <a:r>
                        <a:rPr lang="en-US" sz="1200" b="1" kern="1200" noProof="0">
                          <a:solidFill>
                            <a:schemeClr val="lt1"/>
                          </a:solidFill>
                          <a:effectLst/>
                          <a:latin typeface="+mn-lt"/>
                          <a:ea typeface="+mn-ea"/>
                          <a:cs typeface="+mn-cs"/>
                        </a:rPr>
                        <a:t>,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SP-230367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685248740"/>
                  </a:ext>
                </a:extLst>
              </a:tr>
            </a:tbl>
          </a:graphicData>
        </a:graphic>
      </p:graphicFrame>
    </p:spTree>
    <p:extLst>
      <p:ext uri="{BB962C8B-B14F-4D97-AF65-F5344CB8AC3E}">
        <p14:creationId xmlns:p14="http://schemas.microsoft.com/office/powerpoint/2010/main" val="31827438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(21/29)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93759" y="2724150"/>
            <a:ext cx="8554481" cy="32485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400"/>
              </a:spcAft>
            </a:pPr>
            <a:r>
              <a:rPr lang="en-US" sz="1200" dirty="0"/>
              <a:t>Two CRs were </a:t>
            </a:r>
            <a:r>
              <a:rPr lang="en-US" sz="1200" dirty="0" smtClean="0"/>
              <a:t>Postponed</a:t>
            </a:r>
            <a:endParaRPr lang="en-US" sz="1600" b="1" dirty="0">
              <a:ea typeface="+mn-ea"/>
              <a:cs typeface="+mn-cs"/>
            </a:endParaRPr>
          </a:p>
          <a:p>
            <a:pPr marL="457200" lvl="1" indent="-457200">
              <a:spcBef>
                <a:spcPts val="0"/>
              </a:spcBef>
              <a:spcAft>
                <a:spcPts val="0"/>
              </a:spcAft>
              <a:buBlip>
                <a:blip r:embed="rId2"/>
              </a:buBlip>
            </a:pPr>
            <a:r>
              <a:rPr lang="en-US" sz="1600" b="1" dirty="0">
                <a:ea typeface="+mn-ea"/>
                <a:cs typeface="+mn-cs"/>
              </a:rPr>
              <a:t>RAN impacts and dependencies:</a:t>
            </a:r>
            <a:endParaRPr lang="de-DE" sz="1600" b="1" dirty="0">
              <a:ea typeface="+mn-ea"/>
              <a:cs typeface="+mn-cs"/>
            </a:endParaRPr>
          </a:p>
          <a:p>
            <a:pPr lvl="1">
              <a:spcBef>
                <a:spcPts val="0"/>
              </a:spcBef>
              <a:spcAft>
                <a:spcPts val="300"/>
              </a:spcAft>
            </a:pPr>
            <a:r>
              <a:rPr lang="en-US" altLang="zh-CN" sz="1200" kern="0" dirty="0"/>
              <a:t>None</a:t>
            </a:r>
            <a:endParaRPr lang="de-DE" sz="1100" kern="0" dirty="0"/>
          </a:p>
          <a:p>
            <a:pPr>
              <a:spcBef>
                <a:spcPts val="0"/>
              </a:spcBef>
              <a:spcAft>
                <a:spcPts val="0"/>
              </a:spcAft>
            </a:pPr>
            <a:r>
              <a:rPr lang="de-DE" sz="1600" b="1" kern="0" dirty="0"/>
              <a:t>Next steps:</a:t>
            </a:r>
          </a:p>
          <a:p>
            <a:pPr lvl="1">
              <a:spcBef>
                <a:spcPts val="0"/>
              </a:spcBef>
              <a:spcAft>
                <a:spcPts val="0"/>
              </a:spcAft>
            </a:pPr>
            <a:r>
              <a:rPr lang="en-US" sz="1200" dirty="0"/>
              <a:t>CT1 liaison focusing on regulatory prioritized </a:t>
            </a:r>
            <a:r>
              <a:rPr lang="en-US" sz="1200" dirty="0" smtClean="0"/>
              <a:t>service</a:t>
            </a:r>
            <a:endParaRPr lang="en-US" altLang="zh-CN"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3500676849"/>
              </p:ext>
            </p:extLst>
          </p:nvPr>
        </p:nvGraphicFramePr>
        <p:xfrm>
          <a:off x="138173" y="1312782"/>
          <a:ext cx="8810067" cy="871115"/>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2915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35777">
                <a:tc>
                  <a:txBody>
                    <a:bodyPr/>
                    <a:lstStyle/>
                    <a:p>
                      <a:pPr marL="0" algn="l" defTabSz="914400" rtl="0" eaLnBrk="1" latinLnBrk="0" hangingPunct="1"/>
                      <a:r>
                        <a:rPr lang="en-US" sz="1200" b="1" i="0" u="none" strike="noStrike" kern="1200">
                          <a:solidFill>
                            <a:schemeClr val="bg1"/>
                          </a:solidFill>
                          <a:effectLst/>
                          <a:latin typeface="Calibri" panose="020F0502020204030204" pitchFamily="34" charset="0"/>
                          <a:ea typeface="+mn-ea"/>
                          <a:cs typeface="+mn-cs"/>
                        </a:rPr>
                        <a:t>MPS_WLAN</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kern="1200">
                          <a:solidFill>
                            <a:schemeClr val="bg1"/>
                          </a:solidFill>
                          <a:effectLst/>
                          <a:latin typeface="Calibri" panose="020F0502020204030204" pitchFamily="34" charset="0"/>
                          <a:ea typeface="+mn-ea"/>
                          <a:cs typeface="+mn-cs"/>
                        </a:rPr>
                        <a:t>MPS when access to EPC/5GC is WLAN</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u="none" strike="noStrike" kern="1200" noProof="0">
                          <a:solidFill>
                            <a:schemeClr val="bg1"/>
                          </a:solidFill>
                          <a:effectLst/>
                          <a:latin typeface="Calibri" panose="020F0502020204030204" pitchFamily="34" charset="0"/>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lang="en-GB" sz="1200" b="1" i="0" u="none" strike="noStrike" kern="1200" noProof="0" dirty="0">
                          <a:solidFill>
                            <a:schemeClr val="bg1"/>
                          </a:solidFill>
                          <a:effectLst/>
                          <a:latin typeface="Calibri" panose="020F0502020204030204" pitchFamily="34" charset="0"/>
                          <a:ea typeface="+mn-ea"/>
                          <a:cs typeface="+mn-cs"/>
                        </a:rPr>
                        <a:t>SP-230108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0974675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(22/29)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943224"/>
            <a:ext cx="8554481" cy="327710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 </a:t>
            </a:r>
            <a:endParaRPr lang="de-DE" altLang="de-DE" sz="1600" b="1" kern="0" dirty="0">
              <a:solidFill>
                <a:srgbClr val="FF0000"/>
              </a:solidFill>
            </a:endParaRPr>
          </a:p>
          <a:p>
            <a:pPr lvl="1">
              <a:spcBef>
                <a:spcPts val="0"/>
              </a:spcBef>
              <a:spcAft>
                <a:spcPts val="0"/>
              </a:spcAft>
            </a:pPr>
            <a:r>
              <a:rPr lang="en-US" altLang="de-DE" sz="1200" kern="0" dirty="0" smtClean="0"/>
              <a:t>None</a:t>
            </a:r>
            <a:endParaRPr lang="en-US" altLang="de-DE" sz="1200" dirty="0"/>
          </a:p>
          <a:p>
            <a:pPr marL="457200" lvl="1" indent="-457200">
              <a:spcBef>
                <a:spcPts val="0"/>
              </a:spcBef>
              <a:spcAft>
                <a:spcPts val="0"/>
              </a:spcAft>
              <a:buBlip>
                <a:blip r:embed="rId2"/>
              </a:buBlip>
            </a:pPr>
            <a:r>
              <a:rPr lang="en-US" sz="1600" b="1" dirty="0">
                <a:ea typeface="+mn-ea"/>
                <a:cs typeface="+mn-cs"/>
              </a:rPr>
              <a:t>RAN impacts and dependencies:</a:t>
            </a:r>
            <a:endParaRPr lang="de-DE" sz="1600" b="1" dirty="0">
              <a:ea typeface="+mn-ea"/>
              <a:cs typeface="+mn-cs"/>
            </a:endParaRPr>
          </a:p>
          <a:p>
            <a:pPr lvl="1">
              <a:spcBef>
                <a:spcPts val="0"/>
              </a:spcBef>
              <a:spcAft>
                <a:spcPts val="300"/>
              </a:spcAft>
            </a:pPr>
            <a:r>
              <a:rPr lang="en-US" sz="1200" kern="0" dirty="0" smtClean="0"/>
              <a:t>None</a:t>
            </a:r>
            <a:endParaRPr lang="de-DE" sz="1100" kern="0" dirty="0"/>
          </a:p>
          <a:p>
            <a:pPr>
              <a:spcBef>
                <a:spcPts val="0"/>
              </a:spcBef>
              <a:spcAft>
                <a:spcPts val="0"/>
              </a:spcAft>
            </a:pPr>
            <a:r>
              <a:rPr lang="de-DE" sz="1600" b="1" kern="0" dirty="0"/>
              <a:t>Next steps:</a:t>
            </a:r>
          </a:p>
          <a:p>
            <a:pPr lvl="1">
              <a:spcBef>
                <a:spcPts val="0"/>
              </a:spcBef>
              <a:spcAft>
                <a:spcPts val="0"/>
              </a:spcAft>
            </a:pPr>
            <a:r>
              <a:rPr lang="en-US" sz="1200" kern="0" dirty="0" smtClean="0"/>
              <a:t>Maintenance</a:t>
            </a:r>
            <a:endParaRPr lang="en-US" altLang="zh-CN"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624283200"/>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180026">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91821">
                <a:tc>
                  <a:txBody>
                    <a:bodyPr/>
                    <a:lstStyle/>
                    <a:p>
                      <a:r>
                        <a:rPr lang="en-US" sz="1200" b="1" kern="1200">
                          <a:solidFill>
                            <a:schemeClr val="lt1"/>
                          </a:solidFill>
                          <a:effectLst/>
                          <a:latin typeface="+mn-lt"/>
                          <a:ea typeface="+mn-ea"/>
                          <a:cs typeface="+mn-cs"/>
                        </a:rPr>
                        <a:t>FS_AMP</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5G AM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SP-220647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291821">
                <a:tc>
                  <a:txBody>
                    <a:bodyPr/>
                    <a:lstStyle/>
                    <a:p>
                      <a:r>
                        <a:rPr kumimoji="0" lang="en-US" sz="1200" b="1" i="0" u="none" strike="noStrike" kern="1200" cap="none" normalizeH="0" baseline="0">
                          <a:ln>
                            <a:noFill/>
                          </a:ln>
                          <a:solidFill>
                            <a:schemeClr val="bg1"/>
                          </a:solidFill>
                          <a:effectLst/>
                          <a:latin typeface="+mn-lt"/>
                          <a:ea typeface="+mn-ea"/>
                          <a:cs typeface="+mn-cs"/>
                        </a:rPr>
                        <a:t>AMP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lt1"/>
                          </a:solidFill>
                          <a:effectLst/>
                          <a:latin typeface="+mn-lt"/>
                          <a:ea typeface="+mn-ea"/>
                          <a:cs typeface="+mn-cs"/>
                        </a:rPr>
                        <a:t>5G AM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rgbClr val="7030A0"/>
                          </a:solidFill>
                          <a:latin typeface="+mn-lt"/>
                          <a:ea typeface="+mn-ea"/>
                          <a:cs typeface="+mn-cs"/>
                        </a:rPr>
                        <a:t>100% -&gt;</a:t>
                      </a:r>
                      <a:r>
                        <a:rPr lang="en-US" altLang="zh-CN" sz="1200" b="1" kern="1200" baseline="0" dirty="0">
                          <a:solidFill>
                            <a:srgbClr val="7030A0"/>
                          </a:solidFill>
                          <a:latin typeface="+mn-lt"/>
                          <a:ea typeface="+mn-ea"/>
                          <a:cs typeface="+mn-cs"/>
                        </a:rPr>
                        <a: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i="0" dirty="0">
                          <a:solidFill>
                            <a:schemeClr val="bg1"/>
                          </a:solidFill>
                        </a:rPr>
                        <a:t>SP-221335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104594034"/>
                  </a:ext>
                </a:extLst>
              </a:tr>
            </a:tbl>
          </a:graphicData>
        </a:graphic>
      </p:graphicFrame>
    </p:spTree>
    <p:extLst>
      <p:ext uri="{BB962C8B-B14F-4D97-AF65-F5344CB8AC3E}">
        <p14:creationId xmlns:p14="http://schemas.microsoft.com/office/powerpoint/2010/main" val="30591816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(23/29)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895600"/>
            <a:ext cx="8554481" cy="33247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 </a:t>
            </a:r>
            <a:endParaRPr lang="de-DE" altLang="de-DE" sz="1600" b="1" kern="0" dirty="0">
              <a:solidFill>
                <a:srgbClr val="FF0000"/>
              </a:solidFill>
            </a:endParaRPr>
          </a:p>
          <a:p>
            <a:pPr lvl="1">
              <a:spcBef>
                <a:spcPts val="0"/>
              </a:spcBef>
              <a:spcAft>
                <a:spcPts val="0"/>
              </a:spcAft>
            </a:pPr>
            <a:r>
              <a:rPr lang="en-US" altLang="de-DE" sz="1200" dirty="0"/>
              <a:t>180 proposals are </a:t>
            </a:r>
            <a:r>
              <a:rPr lang="en-US" altLang="de-DE" sz="1200" dirty="0" err="1"/>
              <a:t>sumbitted</a:t>
            </a:r>
            <a:r>
              <a:rPr lang="en-US" altLang="de-DE" sz="1200" dirty="0"/>
              <a:t> in SA2#159 and #160 totally.</a:t>
            </a:r>
          </a:p>
          <a:p>
            <a:pPr lvl="1">
              <a:spcBef>
                <a:spcPts val="0"/>
              </a:spcBef>
              <a:spcAft>
                <a:spcPts val="0"/>
              </a:spcAft>
            </a:pPr>
            <a:r>
              <a:rPr lang="en-US" altLang="de-DE" sz="1200" dirty="0"/>
              <a:t>52 CRs are agreed, 8 CRs are merged, 7 CRs are noted and 6 CRs are postponed.</a:t>
            </a:r>
          </a:p>
          <a:p>
            <a:pPr lvl="1">
              <a:spcBef>
                <a:spcPts val="0"/>
              </a:spcBef>
              <a:spcAft>
                <a:spcPts val="0"/>
              </a:spcAft>
            </a:pPr>
            <a:r>
              <a:rPr lang="en-US" altLang="de-DE" sz="1200" dirty="0"/>
              <a:t>1 LS IN is REPLY OPEN to CT3, 1 LS OUT is agreed and 3 LS OUTs are merged.</a:t>
            </a:r>
            <a:endParaRPr lang="en-US" sz="1200" dirty="0">
              <a:sym typeface="+mn-ea"/>
            </a:endParaRPr>
          </a:p>
          <a:p>
            <a:pPr lvl="1">
              <a:spcBef>
                <a:spcPts val="0"/>
              </a:spcBef>
              <a:spcAft>
                <a:spcPts val="0"/>
              </a:spcAft>
            </a:pPr>
            <a:r>
              <a:rPr lang="en-US" sz="1200" dirty="0">
                <a:sym typeface="+mn-ea"/>
              </a:rPr>
              <a:t>1 LS IN and 1 LS OUT is not handled, 4</a:t>
            </a:r>
            <a:r>
              <a:rPr lang="en-US" altLang="zh-CN" sz="1200" dirty="0">
                <a:sym typeface="+mn-ea"/>
              </a:rPr>
              <a:t> LS IN</a:t>
            </a:r>
            <a:r>
              <a:rPr lang="en-US" sz="1200" dirty="0">
                <a:sym typeface="+mn-ea"/>
              </a:rPr>
              <a:t> and 1 LS OUT is postponed. </a:t>
            </a:r>
          </a:p>
          <a:p>
            <a:pPr lvl="1">
              <a:spcBef>
                <a:spcPts val="0"/>
              </a:spcBef>
              <a:spcAft>
                <a:spcPts val="0"/>
              </a:spcAft>
            </a:pPr>
            <a:r>
              <a:rPr lang="en-US" sz="1200" dirty="0">
                <a:sym typeface="+mn-ea"/>
              </a:rPr>
              <a:t>3 CRs are withdrawn, 1 DP</a:t>
            </a:r>
            <a:r>
              <a:rPr lang="en-US" altLang="de-DE" sz="1200" dirty="0">
                <a:sym typeface="+mn-ea"/>
              </a:rPr>
              <a:t> </a:t>
            </a:r>
            <a:r>
              <a:rPr lang="en-US" sz="1200" dirty="0">
                <a:sym typeface="+mn-ea"/>
              </a:rPr>
              <a:t>is </a:t>
            </a:r>
            <a:r>
              <a:rPr lang="en-US" altLang="de-DE" sz="1200" dirty="0">
                <a:sym typeface="+mn-ea"/>
              </a:rPr>
              <a:t>noted, </a:t>
            </a:r>
            <a:r>
              <a:rPr lang="en-US" sz="1200" dirty="0">
                <a:sym typeface="+mn-ea"/>
              </a:rPr>
              <a:t>1 DP</a:t>
            </a:r>
            <a:r>
              <a:rPr lang="en-US" altLang="de-DE" sz="1200" dirty="0">
                <a:sym typeface="+mn-ea"/>
              </a:rPr>
              <a:t> and 90 CRs</a:t>
            </a:r>
            <a:r>
              <a:rPr lang="en-US" sz="1200" dirty="0">
                <a:sym typeface="+mn-ea"/>
              </a:rPr>
              <a:t> are not handled.</a:t>
            </a:r>
            <a:endParaRPr lang="en-US" altLang="de-DE" sz="1200" dirty="0"/>
          </a:p>
          <a:p>
            <a:pPr lvl="1">
              <a:spcBef>
                <a:spcPts val="0"/>
              </a:spcBef>
              <a:spcAft>
                <a:spcPts val="0"/>
              </a:spcAft>
            </a:pPr>
            <a:r>
              <a:rPr lang="en-US" altLang="de-DE" sz="1200" dirty="0">
                <a:sym typeface="+mn-ea"/>
              </a:rPr>
              <a:t>SA2 work on all key issues are </a:t>
            </a:r>
            <a:r>
              <a:rPr lang="en-US" altLang="de-DE" sz="1200" dirty="0" smtClean="0">
                <a:sym typeface="+mn-ea"/>
              </a:rPr>
              <a:t>completed</a:t>
            </a:r>
            <a:endParaRPr lang="en-US" altLang="de-DE" sz="1200" dirty="0">
              <a:sym typeface="+mn-ea"/>
            </a:endParaRPr>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dependencies:</a:t>
            </a:r>
            <a:endParaRPr lang="de-DE" sz="1600" b="1" dirty="0">
              <a:ea typeface="+mn-ea"/>
              <a:cs typeface="+mn-cs"/>
            </a:endParaRPr>
          </a:p>
          <a:p>
            <a:pPr lvl="1">
              <a:spcBef>
                <a:spcPts val="0"/>
              </a:spcBef>
              <a:spcAft>
                <a:spcPts val="300"/>
              </a:spcAft>
            </a:pPr>
            <a:r>
              <a:rPr lang="en-US" altLang="de-DE" sz="1200" dirty="0">
                <a:cs typeface="+mn-ea"/>
                <a:sym typeface="+mn-ea"/>
              </a:rPr>
              <a:t>None</a:t>
            </a:r>
            <a:endParaRPr lang="de-DE" sz="1100" kern="0" dirty="0"/>
          </a:p>
          <a:p>
            <a:pPr>
              <a:spcBef>
                <a:spcPts val="0"/>
              </a:spcBef>
              <a:spcAft>
                <a:spcPts val="0"/>
              </a:spcAft>
            </a:pPr>
            <a:r>
              <a:rPr lang="de-DE" sz="1600" b="1" kern="0" dirty="0"/>
              <a:t>Next steps:</a:t>
            </a:r>
          </a:p>
          <a:p>
            <a:pPr lvl="1">
              <a:spcBef>
                <a:spcPts val="0"/>
              </a:spcBef>
              <a:spcAft>
                <a:spcPts val="0"/>
              </a:spcAft>
            </a:pPr>
            <a:r>
              <a:rPr lang="en-US" sz="1200" kern="0" dirty="0"/>
              <a:t>Maintenance</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591261250"/>
              </p:ext>
            </p:extLst>
          </p:nvPr>
        </p:nvGraphicFramePr>
        <p:xfrm>
          <a:off x="138173" y="1312783"/>
          <a:ext cx="8810067" cy="124413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14917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r>
                        <a:rPr lang="en-US" sz="1200" b="1" kern="1200">
                          <a:solidFill>
                            <a:schemeClr val="lt1"/>
                          </a:solidFill>
                          <a:effectLst/>
                          <a:latin typeface="+mn-lt"/>
                          <a:ea typeface="+mn-ea"/>
                          <a:cs typeface="+mn-cs"/>
                        </a:rPr>
                        <a:t>FS_eNA_Ph3</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b="1" kern="1200">
                          <a:solidFill>
                            <a:schemeClr val="bg1"/>
                          </a:solidFill>
                          <a:latin typeface="+mn-lt"/>
                          <a:ea typeface="+mn-ea"/>
                          <a:cs typeface="+mn-cs"/>
                        </a:rPr>
                        <a:t>Study on Enablers for Network Automation for 5G - phase </a:t>
                      </a:r>
                      <a:r>
                        <a:rPr lang="en-US" altLang="en-GB" sz="1200" b="1" kern="1200">
                          <a:solidFill>
                            <a:schemeClr val="bg1"/>
                          </a:solidFill>
                          <a:latin typeface="+mn-lt"/>
                          <a:ea typeface="+mn-ea"/>
                          <a:cs typeface="+mn-cs"/>
                        </a:rPr>
                        <a:t>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a:ln>
                            <a:noFill/>
                          </a:ln>
                          <a:solidFill>
                            <a:schemeClr val="bg1"/>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spc="0" normalizeH="0" baseline="0" noProof="0" dirty="0">
                          <a:ln>
                            <a:noFill/>
                          </a:ln>
                          <a:solidFill>
                            <a:schemeClr val="bg1"/>
                          </a:solidFill>
                          <a:effectLst/>
                          <a:uLnTx/>
                          <a:uFillTx/>
                          <a:latin typeface="+mn-lt"/>
                          <a:ea typeface="+mn-ea"/>
                          <a:cs typeface="+mn-cs"/>
                        </a:rPr>
                        <a:t>SP-220678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238335">
                <a:tc>
                  <a:txBody>
                    <a:bodyPr/>
                    <a:lstStyle/>
                    <a:p>
                      <a:r>
                        <a:rPr lang="en-US" sz="1200" b="1" kern="1200">
                          <a:solidFill>
                            <a:schemeClr val="lt1"/>
                          </a:solidFill>
                          <a:effectLst/>
                          <a:latin typeface="+mn-lt"/>
                          <a:ea typeface="+mn-ea"/>
                          <a:cs typeface="+mn-cs"/>
                        </a:rPr>
                        <a:t>eNA_Ph3</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b="1" kern="1200">
                          <a:solidFill>
                            <a:schemeClr val="bg1"/>
                          </a:solidFill>
                          <a:latin typeface="+mn-lt"/>
                          <a:ea typeface="+mn-ea"/>
                          <a:cs typeface="+mn-cs"/>
                        </a:rPr>
                        <a:t>Enablers for Network Automation for 5G - phase </a:t>
                      </a:r>
                      <a:r>
                        <a:rPr lang="en-US" altLang="en-GB" sz="1200" b="1" kern="1200">
                          <a:solidFill>
                            <a:schemeClr val="bg1"/>
                          </a:solidFill>
                          <a:latin typeface="+mn-lt"/>
                          <a:ea typeface="+mn-ea"/>
                          <a:cs typeface="+mn-cs"/>
                        </a:rPr>
                        <a:t>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a:ln>
                            <a:noFill/>
                          </a:ln>
                          <a:solidFill>
                            <a:schemeClr val="bg1"/>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spc="0" normalizeH="0" baseline="0" noProof="0" dirty="0">
                          <a:ln>
                            <a:noFill/>
                          </a:ln>
                          <a:solidFill>
                            <a:schemeClr val="bg1"/>
                          </a:solidFill>
                          <a:effectLst/>
                          <a:uLnTx/>
                          <a:uFillTx/>
                          <a:latin typeface="+mn-lt"/>
                          <a:ea typeface="+mn-ea"/>
                          <a:cs typeface="+mn-cs"/>
                        </a:rPr>
                        <a:t>SP-230110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864634509"/>
                  </a:ext>
                </a:extLst>
              </a:tr>
            </a:tbl>
          </a:graphicData>
        </a:graphic>
      </p:graphicFrame>
    </p:spTree>
    <p:extLst>
      <p:ext uri="{BB962C8B-B14F-4D97-AF65-F5344CB8AC3E}">
        <p14:creationId xmlns:p14="http://schemas.microsoft.com/office/powerpoint/2010/main" val="33280889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(24/29)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11006"/>
            <a:ext cx="8554481" cy="3951938"/>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p>
          <a:p>
            <a:pPr lvl="1">
              <a:spcBef>
                <a:spcPts val="0"/>
              </a:spcBef>
              <a:spcAft>
                <a:spcPts val="0"/>
              </a:spcAft>
            </a:pPr>
            <a:r>
              <a:rPr lang="en-US" altLang="de-DE" sz="1200" kern="0" dirty="0"/>
              <a:t>17 CRs approved for TS 23.501/23.502/23.503/23.402/23.316</a:t>
            </a:r>
          </a:p>
          <a:p>
            <a:pPr lvl="1">
              <a:spcBef>
                <a:spcPts val="0"/>
              </a:spcBef>
              <a:spcAft>
                <a:spcPts val="0"/>
              </a:spcAft>
            </a:pPr>
            <a:r>
              <a:rPr lang="en-US" altLang="de-DE" sz="1200" kern="0" dirty="0"/>
              <a:t>LS exchange with SA3 (cc to CT1, CT4) on NSWO support in SNPN using CH AAA server; based on the LS exchange SA2 agreed CR to 23.501 according to input from SA3.</a:t>
            </a:r>
          </a:p>
          <a:p>
            <a:pPr lvl="1">
              <a:spcBef>
                <a:spcPts val="0"/>
              </a:spcBef>
              <a:spcAft>
                <a:spcPts val="0"/>
              </a:spcAft>
            </a:pPr>
            <a:r>
              <a:rPr lang="en-US" altLang="de-DE" sz="1200" kern="0" dirty="0"/>
              <a:t>Based on LS from CT4 on </a:t>
            </a:r>
            <a:r>
              <a:rPr lang="en-US" altLang="de-DE" sz="1200" kern="0" dirty="0" err="1"/>
              <a:t>on</a:t>
            </a:r>
            <a:r>
              <a:rPr lang="en-US" altLang="de-DE" sz="1200" kern="0" dirty="0"/>
              <a:t> SNPN Identifier based N3IWF FQDN SA2 approved CR corresponding to CT4 input and also communicated this to CT4 by LS reply</a:t>
            </a:r>
          </a:p>
          <a:p>
            <a:pPr lvl="1">
              <a:spcBef>
                <a:spcPts val="0"/>
              </a:spcBef>
              <a:spcAft>
                <a:spcPts val="0"/>
              </a:spcAft>
            </a:pPr>
            <a:r>
              <a:rPr lang="en-US" altLang="de-DE" sz="1200" kern="0" dirty="0"/>
              <a:t>CR on removal of UDM support of time-based access control for localized services was postponed</a:t>
            </a:r>
          </a:p>
          <a:p>
            <a:pPr lvl="1">
              <a:spcBef>
                <a:spcPts val="0"/>
              </a:spcBef>
              <a:spcAft>
                <a:spcPts val="0"/>
              </a:spcAft>
            </a:pPr>
            <a:r>
              <a:rPr lang="en-US" altLang="de-DE" sz="1200" kern="0" dirty="0"/>
              <a:t>Multiple CRs on changes to SNPN selection for localized services </a:t>
            </a:r>
            <a:r>
              <a:rPr lang="en-US" altLang="de-DE" sz="1200" kern="0" dirty="0" smtClean="0"/>
              <a:t>postponed</a:t>
            </a:r>
            <a:endParaRPr lang="en-US" altLang="de-DE" sz="1200" kern="0" dirty="0"/>
          </a:p>
          <a:p>
            <a:pPr>
              <a:spcBef>
                <a:spcPts val="0"/>
              </a:spcBef>
              <a:spcAft>
                <a:spcPts val="0"/>
              </a:spcAft>
            </a:pPr>
            <a:r>
              <a:rPr lang="en-US" sz="1600" b="1" dirty="0" smtClean="0">
                <a:ea typeface="+mn-ea"/>
                <a:cs typeface="+mn-cs"/>
              </a:rPr>
              <a:t>RAN </a:t>
            </a:r>
            <a:r>
              <a:rPr lang="en-US" sz="1600" b="1" dirty="0">
                <a:ea typeface="+mn-ea"/>
                <a:cs typeface="+mn-cs"/>
              </a:rPr>
              <a:t>impacts and </a:t>
            </a:r>
            <a:r>
              <a:rPr lang="en-US" sz="1600" b="1" dirty="0" smtClean="0">
                <a:ea typeface="+mn-ea"/>
                <a:cs typeface="+mn-cs"/>
              </a:rPr>
              <a:t>dependencies on other WGs:</a:t>
            </a:r>
            <a:endParaRPr lang="de-DE" sz="1600" b="1" dirty="0">
              <a:ea typeface="+mn-ea"/>
              <a:cs typeface="+mn-cs"/>
            </a:endParaRPr>
          </a:p>
          <a:p>
            <a:pPr lvl="1">
              <a:spcBef>
                <a:spcPts val="0"/>
              </a:spcBef>
              <a:spcAft>
                <a:spcPts val="450"/>
              </a:spcAft>
              <a:defRPr/>
            </a:pPr>
            <a:r>
              <a:rPr lang="en-US" sz="1200" kern="0" dirty="0"/>
              <a:t>Intra-TSG: SA3 dependencies as per above LS and CR</a:t>
            </a:r>
          </a:p>
          <a:p>
            <a:pPr lvl="1">
              <a:spcBef>
                <a:spcPts val="0"/>
              </a:spcBef>
              <a:spcAft>
                <a:spcPts val="450"/>
              </a:spcAft>
              <a:defRPr/>
            </a:pPr>
            <a:r>
              <a:rPr lang="en-US" sz="1200" kern="0" dirty="0"/>
              <a:t>Inter-TSG: No new RAN impact identified, some new CT impacts as per approved </a:t>
            </a:r>
            <a:r>
              <a:rPr lang="en-US" sz="1200" kern="0" dirty="0" smtClean="0"/>
              <a:t>CR</a:t>
            </a:r>
            <a:endParaRPr lang="en-US" sz="1200" kern="0" dirty="0"/>
          </a:p>
          <a:p>
            <a:pPr>
              <a:spcBef>
                <a:spcPts val="0"/>
              </a:spcBef>
              <a:spcAft>
                <a:spcPts val="0"/>
              </a:spcAft>
            </a:pPr>
            <a:r>
              <a:rPr lang="de-DE" sz="1600" b="1" kern="0" dirty="0" smtClean="0"/>
              <a:t>Next </a:t>
            </a:r>
            <a:r>
              <a:rPr lang="de-DE" sz="1600" b="1" kern="0" dirty="0"/>
              <a:t>steps:</a:t>
            </a:r>
          </a:p>
          <a:p>
            <a:pPr lvl="1">
              <a:spcBef>
                <a:spcPts val="0"/>
              </a:spcBef>
              <a:spcAft>
                <a:spcPts val="0"/>
              </a:spcAft>
            </a:pPr>
            <a:r>
              <a:rPr lang="en-US" sz="1200" kern="0" dirty="0"/>
              <a:t>Maintenance</a:t>
            </a:r>
          </a:p>
          <a:p>
            <a:pPr>
              <a:spcBef>
                <a:spcPts val="0"/>
              </a:spcBef>
              <a:spcAft>
                <a:spcPts val="0"/>
              </a:spcAft>
            </a:pPr>
            <a:endParaRPr lang="en-US" sz="1500" kern="0" dirty="0"/>
          </a:p>
          <a:p>
            <a:pPr lvl="1">
              <a:spcBef>
                <a:spcPts val="0"/>
              </a:spcBef>
              <a:spcAft>
                <a:spcPts val="0"/>
              </a:spcAft>
            </a:pP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4281406472"/>
              </p:ext>
            </p:extLst>
          </p:nvPr>
        </p:nvGraphicFramePr>
        <p:xfrm>
          <a:off x="138173" y="1312782"/>
          <a:ext cx="8810067" cy="1095382"/>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34438">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80022">
                <a:tc>
                  <a:txBody>
                    <a:bodyPr/>
                    <a:lstStyle/>
                    <a:p>
                      <a:r>
                        <a:rPr lang="en-US" sz="1200" b="1" kern="1200">
                          <a:solidFill>
                            <a:schemeClr val="lt1"/>
                          </a:solidFill>
                          <a:effectLst/>
                          <a:latin typeface="+mn-lt"/>
                          <a:ea typeface="+mn-ea"/>
                          <a:cs typeface="+mn-cs"/>
                        </a:rPr>
                        <a:t>FS_eNPN_Ph2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Enhanced support of Non-Public Networks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SP-220418</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80022">
                <a:tc>
                  <a:txBody>
                    <a:bodyPr/>
                    <a:lstStyle/>
                    <a:p>
                      <a:r>
                        <a:rPr kumimoji="0" lang="en-US" sz="1200" b="1" i="0" u="none" strike="noStrike" kern="1200" cap="none" normalizeH="0" baseline="0">
                          <a:ln>
                            <a:noFill/>
                          </a:ln>
                          <a:solidFill>
                            <a:schemeClr val="bg1"/>
                          </a:solidFill>
                          <a:effectLst/>
                          <a:latin typeface="+mn-lt"/>
                          <a:ea typeface="+mn-ea"/>
                          <a:cs typeface="+mn-cs"/>
                        </a:rPr>
                        <a:t>eNPN_Ph2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Enhanced support of Non-Public Networks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 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i="0" dirty="0">
                          <a:solidFill>
                            <a:schemeClr val="bg1"/>
                          </a:solidFill>
                        </a:rPr>
                        <a:t>SP-230096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004400472"/>
                  </a:ext>
                </a:extLst>
              </a:tr>
            </a:tbl>
          </a:graphicData>
        </a:graphic>
      </p:graphicFrame>
    </p:spTree>
    <p:extLst>
      <p:ext uri="{BB962C8B-B14F-4D97-AF65-F5344CB8AC3E}">
        <p14:creationId xmlns:p14="http://schemas.microsoft.com/office/powerpoint/2010/main" val="7114574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(25/29)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43503"/>
            <a:ext cx="8554481" cy="3676823"/>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solidFill>
                <a:srgbClr val="FF0000"/>
              </a:solidFill>
            </a:endParaRPr>
          </a:p>
          <a:p>
            <a:pPr lvl="1">
              <a:spcBef>
                <a:spcPts val="0"/>
              </a:spcBef>
              <a:spcAft>
                <a:spcPts val="0"/>
              </a:spcAft>
            </a:pPr>
            <a:r>
              <a:rPr lang="de-DE" altLang="de-DE" sz="1200" b="1" kern="0" dirty="0" smtClean="0"/>
              <a:t>General</a:t>
            </a:r>
          </a:p>
          <a:p>
            <a:pPr lvl="2">
              <a:spcBef>
                <a:spcPts val="0"/>
              </a:spcBef>
              <a:spcAft>
                <a:spcPts val="0"/>
              </a:spcAft>
            </a:pPr>
            <a:r>
              <a:rPr lang="en-US" altLang="de-DE" sz="1000" kern="0" dirty="0" smtClean="0"/>
              <a:t>It’s currently under maintenance. At SA2#160, 63 papers were submitted, 13 CRs and 1 LS were approved. </a:t>
            </a:r>
          </a:p>
          <a:p>
            <a:pPr lvl="2">
              <a:spcBef>
                <a:spcPts val="0"/>
              </a:spcBef>
              <a:spcAft>
                <a:spcPts val="0"/>
              </a:spcAft>
            </a:pPr>
            <a:r>
              <a:rPr lang="en-US" altLang="de-DE" sz="1000" kern="0" dirty="0" smtClean="0"/>
              <a:t>Since SA#101, 63 papers were submitted, 13 CRs and 1 LS </a:t>
            </a:r>
            <a:r>
              <a:rPr lang="en-US" altLang="zh-CN" sz="1000" kern="0" dirty="0" smtClean="0"/>
              <a:t>Reply</a:t>
            </a:r>
            <a:r>
              <a:rPr lang="en-US" altLang="de-DE" sz="1000" kern="0" dirty="0" smtClean="0"/>
              <a:t> were approved. </a:t>
            </a:r>
          </a:p>
          <a:p>
            <a:pPr lvl="1">
              <a:spcBef>
                <a:spcPts val="0"/>
              </a:spcBef>
              <a:spcAft>
                <a:spcPts val="0"/>
              </a:spcAft>
            </a:pPr>
            <a:r>
              <a:rPr lang="de-DE" altLang="de-DE" sz="1200" b="1" kern="0" dirty="0" smtClean="0"/>
              <a:t>KI#1(URSP in VPLMN): </a:t>
            </a:r>
          </a:p>
          <a:p>
            <a:pPr lvl="2">
              <a:spcBef>
                <a:spcPts val="0"/>
              </a:spcBef>
              <a:spcAft>
                <a:spcPts val="0"/>
              </a:spcAft>
            </a:pPr>
            <a:r>
              <a:rPr lang="en-US" altLang="zh-CN" sz="1000" kern="0" dirty="0" smtClean="0"/>
              <a:t>1 LS was received but not opened.</a:t>
            </a:r>
          </a:p>
          <a:p>
            <a:pPr lvl="1">
              <a:spcBef>
                <a:spcPts val="0"/>
              </a:spcBef>
              <a:spcAft>
                <a:spcPts val="0"/>
              </a:spcAft>
            </a:pPr>
            <a:r>
              <a:rPr lang="de-DE" altLang="de-DE" sz="1200" b="1" kern="0" dirty="0" smtClean="0"/>
              <a:t>KI#2</a:t>
            </a:r>
            <a:r>
              <a:rPr lang="de-DE" altLang="de-DE" sz="1200" b="1" kern="0" dirty="0" smtClean="0">
                <a:sym typeface="Wingdings" panose="05000000000000000000" pitchFamily="2" charset="2"/>
              </a:rPr>
              <a:t>(5GC awareness of URSP enforcement):</a:t>
            </a:r>
            <a:r>
              <a:rPr lang="de-DE" altLang="de-DE" sz="1200" b="1" kern="0" dirty="0" smtClean="0"/>
              <a:t> </a:t>
            </a:r>
          </a:p>
          <a:p>
            <a:pPr lvl="2">
              <a:spcBef>
                <a:spcPts val="0"/>
              </a:spcBef>
              <a:spcAft>
                <a:spcPts val="0"/>
              </a:spcAft>
            </a:pPr>
            <a:r>
              <a:rPr lang="en-US" altLang="zh-CN" sz="1000" kern="0" dirty="0" smtClean="0"/>
              <a:t>28 papers were submitted. Only the LS In, LS Replies and 1 LS related CR were handled due to lack of session time. 1 CR was approved, the LS Reply was postponed due to lack of consensus.</a:t>
            </a:r>
          </a:p>
          <a:p>
            <a:pPr lvl="1">
              <a:spcBef>
                <a:spcPts val="0"/>
              </a:spcBef>
              <a:spcAft>
                <a:spcPts val="0"/>
              </a:spcAft>
            </a:pPr>
            <a:r>
              <a:rPr lang="de-DE" altLang="de-DE" sz="1200" b="1" kern="0" dirty="0" smtClean="0"/>
              <a:t>KI#3(Provision consistent URSP to UE across 5GS and EPS): </a:t>
            </a:r>
          </a:p>
          <a:p>
            <a:pPr lvl="2">
              <a:spcBef>
                <a:spcPts val="0"/>
              </a:spcBef>
              <a:spcAft>
                <a:spcPts val="0"/>
              </a:spcAft>
            </a:pPr>
            <a:r>
              <a:rPr lang="en-US" altLang="zh-CN" sz="1000" kern="0" dirty="0" smtClean="0"/>
              <a:t>34 papers were submitted, 31 papers were handled, 12 CRs and 1 LS Reply were approved.</a:t>
            </a:r>
          </a:p>
          <a:p>
            <a:pPr lvl="1">
              <a:spcBef>
                <a:spcPts val="0"/>
              </a:spcBef>
              <a:spcAft>
                <a:spcPts val="0"/>
              </a:spcAft>
            </a:pPr>
            <a:r>
              <a:rPr lang="en-US" altLang="zh-CN" sz="1200" b="1" kern="0" dirty="0" smtClean="0"/>
              <a:t>KI#4(Support standardized and operator-specific traffic categories in URSP):</a:t>
            </a:r>
          </a:p>
          <a:p>
            <a:pPr lvl="2">
              <a:spcBef>
                <a:spcPts val="0"/>
              </a:spcBef>
              <a:spcAft>
                <a:spcPts val="0"/>
              </a:spcAft>
            </a:pPr>
            <a:r>
              <a:rPr lang="en-US" altLang="zh-CN" sz="1000" kern="0" dirty="0" smtClean="0"/>
              <a:t>No paper was submitted.</a:t>
            </a:r>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dependencies:</a:t>
            </a:r>
            <a:endParaRPr lang="de-DE" sz="1600" b="1" dirty="0">
              <a:ea typeface="+mn-ea"/>
              <a:cs typeface="+mn-cs"/>
            </a:endParaRPr>
          </a:p>
          <a:p>
            <a:pPr lvl="1">
              <a:spcBef>
                <a:spcPts val="0"/>
              </a:spcBef>
              <a:spcAft>
                <a:spcPts val="300"/>
              </a:spcAft>
            </a:pPr>
            <a:r>
              <a:rPr lang="en-US" altLang="zh-CN" sz="1200" dirty="0" smtClean="0"/>
              <a:t>None</a:t>
            </a:r>
            <a:endParaRPr lang="en-US" sz="1100" kern="0" dirty="0"/>
          </a:p>
          <a:p>
            <a:pPr>
              <a:spcBef>
                <a:spcPts val="0"/>
              </a:spcBef>
              <a:spcAft>
                <a:spcPts val="0"/>
              </a:spcAft>
            </a:pPr>
            <a:r>
              <a:rPr lang="de-DE" altLang="de-DE" sz="1600" b="1" kern="0" dirty="0"/>
              <a:t>Contentious issue:</a:t>
            </a:r>
          </a:p>
          <a:p>
            <a:pPr lvl="1">
              <a:spcBef>
                <a:spcPts val="0"/>
              </a:spcBef>
              <a:spcAft>
                <a:spcPts val="0"/>
              </a:spcAft>
            </a:pPr>
            <a:r>
              <a:rPr lang="de-DE" altLang="de-DE" sz="1000" kern="0" dirty="0" smtClean="0"/>
              <a:t>Related to LS from CT1 (C1-237981): When the UE enforces multiple URSP rules to one PDU Session for multiple applications, whether the UE should include the URSP rule enforcement report (i.e. CCs) in the form of per URSP rule or not in the PDU Session Modification Request</a:t>
            </a:r>
            <a:endParaRPr lang="en-US" altLang="zh-CN" sz="10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241883135"/>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1752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79940">
                <a:tc>
                  <a:txBody>
                    <a:bodyPr/>
                    <a:lstStyle/>
                    <a:p>
                      <a:r>
                        <a:rPr lang="en-US" sz="1200" b="1" kern="1200" err="1">
                          <a:solidFill>
                            <a:schemeClr val="lt1"/>
                          </a:solidFill>
                          <a:effectLst/>
                          <a:latin typeface="+mn-lt"/>
                          <a:ea typeface="+mn-ea"/>
                          <a:cs typeface="+mn-cs"/>
                        </a:rPr>
                        <a:t>FS_</a:t>
                      </a:r>
                      <a:r>
                        <a:rPr lang="en-US" altLang="zh-CN" sz="1200" b="1" kern="1200" err="1">
                          <a:solidFill>
                            <a:schemeClr val="lt1"/>
                          </a:solidFill>
                          <a:effectLst/>
                          <a:latin typeface="+mn-lt"/>
                          <a:ea typeface="+mn-ea"/>
                          <a:cs typeface="+mn-cs"/>
                        </a:rPr>
                        <a:t>eUEPO</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enhancement of 5G UE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SP-211649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279940">
                <a:tc>
                  <a:txBody>
                    <a:bodyPr/>
                    <a:lstStyle/>
                    <a:p>
                      <a:r>
                        <a:rPr lang="en-US" altLang="zh-CN" sz="1200" b="1" kern="1200" err="1">
                          <a:solidFill>
                            <a:schemeClr val="lt1"/>
                          </a:solidFill>
                          <a:effectLst/>
                          <a:latin typeface="+mn-lt"/>
                          <a:ea typeface="+mn-ea"/>
                          <a:cs typeface="+mn-cs"/>
                        </a:rPr>
                        <a:t>eUEPO</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Enhancement of 5G UE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SP-230094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453935729"/>
                  </a:ext>
                </a:extLst>
              </a:tr>
            </a:tbl>
          </a:graphicData>
        </a:graphic>
      </p:graphicFrame>
    </p:spTree>
    <p:extLst>
      <p:ext uri="{BB962C8B-B14F-4D97-AF65-F5344CB8AC3E}">
        <p14:creationId xmlns:p14="http://schemas.microsoft.com/office/powerpoint/2010/main" val="6893863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(26/29)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447006" y="2914650"/>
            <a:ext cx="8554481" cy="3337143"/>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 </a:t>
            </a:r>
            <a:endParaRPr lang="de-DE" altLang="de-DE" sz="1600" b="1" kern="0" dirty="0"/>
          </a:p>
          <a:p>
            <a:pPr lvl="1">
              <a:spcBef>
                <a:spcPts val="0"/>
              </a:spcBef>
              <a:spcAft>
                <a:spcPts val="0"/>
              </a:spcAft>
            </a:pPr>
            <a:r>
              <a:rPr lang="en-US" altLang="zh-CN" sz="1200" kern="0" dirty="0" smtClean="0"/>
              <a:t>No input documents</a:t>
            </a:r>
            <a:endParaRPr lang="en-US" sz="1100" kern="0" dirty="0">
              <a:ea typeface="+mn-ea"/>
              <a:cs typeface="+mn-cs"/>
            </a:endParaRPr>
          </a:p>
          <a:p>
            <a:pPr marL="457200" lvl="1" indent="-457200">
              <a:spcBef>
                <a:spcPts val="0"/>
              </a:spcBef>
              <a:spcAft>
                <a:spcPts val="0"/>
              </a:spcAft>
              <a:buBlip>
                <a:blip r:embed="rId2"/>
              </a:buBlip>
            </a:pPr>
            <a:r>
              <a:rPr lang="en-US" sz="1600" b="1" dirty="0">
                <a:ea typeface="+mn-ea"/>
                <a:cs typeface="+mn-cs"/>
              </a:rPr>
              <a:t>RAN impacts and dependencies:</a:t>
            </a:r>
            <a:endParaRPr lang="de-DE" sz="1600" b="1" dirty="0">
              <a:ea typeface="+mn-ea"/>
              <a:cs typeface="+mn-cs"/>
            </a:endParaRPr>
          </a:p>
          <a:p>
            <a:pPr lvl="1">
              <a:spcBef>
                <a:spcPts val="0"/>
              </a:spcBef>
              <a:spcAft>
                <a:spcPts val="0"/>
              </a:spcAft>
            </a:pPr>
            <a:r>
              <a:rPr lang="en-US" sz="1200" kern="0" dirty="0" smtClean="0"/>
              <a:t>None</a:t>
            </a:r>
            <a:endParaRPr lang="de-DE" sz="1100" kern="0" dirty="0"/>
          </a:p>
          <a:p>
            <a:pPr>
              <a:spcBef>
                <a:spcPts val="0"/>
              </a:spcBef>
              <a:spcAft>
                <a:spcPts val="0"/>
              </a:spcAft>
            </a:pPr>
            <a:r>
              <a:rPr lang="de-DE" sz="1600" b="1" kern="0" dirty="0"/>
              <a:t>Next steps:</a:t>
            </a:r>
          </a:p>
          <a:p>
            <a:pPr lvl="1">
              <a:spcBef>
                <a:spcPts val="0"/>
              </a:spcBef>
              <a:spcAft>
                <a:spcPts val="0"/>
              </a:spcAft>
            </a:pPr>
            <a:r>
              <a:rPr lang="en-US" sz="1200" kern="0" dirty="0" smtClean="0"/>
              <a:t>Maintenance</a:t>
            </a:r>
            <a:endParaRPr lang="en-US" altLang="zh-CN" sz="14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559517437"/>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18451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99100">
                <a:tc>
                  <a:txBody>
                    <a:bodyPr/>
                    <a:lstStyle/>
                    <a:p>
                      <a:r>
                        <a:rPr lang="en-US" sz="1200" b="1" kern="1200">
                          <a:solidFill>
                            <a:schemeClr val="lt1"/>
                          </a:solidFill>
                          <a:effectLst/>
                          <a:latin typeface="+mn-lt"/>
                          <a:ea typeface="+mn-ea"/>
                          <a:cs typeface="+mn-cs"/>
                        </a:rPr>
                        <a:t>FS_SFC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System Enabler for Service Function Chaining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SP-220415</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299100">
                <a:tc>
                  <a:txBody>
                    <a:bodyPr/>
                    <a:lstStyle/>
                    <a:p>
                      <a:r>
                        <a:rPr lang="en-US" sz="1200" b="1" kern="1200">
                          <a:solidFill>
                            <a:schemeClr val="lt1"/>
                          </a:solidFill>
                          <a:effectLst/>
                          <a:latin typeface="+mn-lt"/>
                          <a:ea typeface="+mn-ea"/>
                          <a:cs typeface="+mn-cs"/>
                        </a:rPr>
                        <a:t>SFC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System Enabler for Service Function Chaining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schemeClr val="bg1"/>
                          </a:solidFill>
                          <a:effectLst/>
                          <a:uLnTx/>
                          <a:uFillTx/>
                          <a:latin typeface="+mn-lt"/>
                          <a:ea typeface="+mn-ea"/>
                          <a:cs typeface="+mn-cs"/>
                        </a:rPr>
                        <a:t>SP-230120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848157810"/>
                  </a:ext>
                </a:extLst>
              </a:tr>
            </a:tbl>
          </a:graphicData>
        </a:graphic>
      </p:graphicFrame>
    </p:spTree>
    <p:extLst>
      <p:ext uri="{BB962C8B-B14F-4D97-AF65-F5344CB8AC3E}">
        <p14:creationId xmlns:p14="http://schemas.microsoft.com/office/powerpoint/2010/main" val="18332058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(27/29)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2"/>
              </a:buBlip>
            </a:pPr>
            <a:r>
              <a:rPr lang="de-DE" altLang="de-DE" sz="1600" b="1" kern="0" dirty="0">
                <a:ea typeface="+mn-ea"/>
                <a:cs typeface="+mn-cs"/>
              </a:rPr>
              <a:t>Progress since </a:t>
            </a:r>
            <a:r>
              <a:rPr lang="de-DE" altLang="de-DE" sz="1600" b="1" kern="0" dirty="0" smtClean="0">
                <a:ea typeface="+mn-ea"/>
                <a:cs typeface="+mn-cs"/>
              </a:rPr>
              <a:t>SA#101:</a:t>
            </a:r>
            <a:endParaRPr lang="de-DE" altLang="de-DE" sz="1600" b="1" kern="0" dirty="0">
              <a:solidFill>
                <a:srgbClr val="FF0000"/>
              </a:solidFill>
              <a:ea typeface="+mn-ea"/>
              <a:cs typeface="+mn-cs"/>
            </a:endParaRPr>
          </a:p>
          <a:p>
            <a:pPr lvl="1">
              <a:spcBef>
                <a:spcPts val="0"/>
              </a:spcBef>
              <a:spcAft>
                <a:spcPts val="0"/>
              </a:spcAft>
            </a:pPr>
            <a:r>
              <a:rPr lang="en-US" altLang="zh-CN" sz="1200" kern="0" dirty="0" smtClean="0"/>
              <a:t>No input documents</a:t>
            </a:r>
            <a:endParaRPr lang="en-US" altLang="zh-CN" sz="1200" kern="0" dirty="0"/>
          </a:p>
          <a:p>
            <a:pPr marL="457200" lvl="1" indent="-457200">
              <a:spcBef>
                <a:spcPts val="0"/>
              </a:spcBef>
              <a:spcAft>
                <a:spcPts val="0"/>
              </a:spcAft>
              <a:buFont typeface="Arial" panose="020B0604020202020204" pitchFamily="34" charset="0"/>
              <a:buBlip>
                <a:blip r:embed="rId2"/>
              </a:buBlip>
            </a:pPr>
            <a:r>
              <a:rPr lang="en-US" sz="1600" b="1" kern="0" dirty="0">
                <a:ea typeface="+mn-ea"/>
                <a:cs typeface="+mn-cs"/>
              </a:rPr>
              <a:t>RAN impacts and dependencies:</a:t>
            </a:r>
            <a:endParaRPr lang="de-DE" sz="1600" b="1" kern="0" dirty="0">
              <a:ea typeface="+mn-ea"/>
              <a:cs typeface="+mn-cs"/>
            </a:endParaRPr>
          </a:p>
          <a:p>
            <a:pPr lvl="1">
              <a:spcBef>
                <a:spcPts val="0"/>
              </a:spcBef>
              <a:spcAft>
                <a:spcPts val="400"/>
              </a:spcAft>
            </a:pPr>
            <a:r>
              <a:rPr lang="en-US" altLang="zh-CN" sz="1200" kern="0" dirty="0" smtClean="0"/>
              <a:t>None</a:t>
            </a:r>
            <a:endParaRPr lang="en-US" altLang="zh-CN" sz="1200" kern="0" dirty="0"/>
          </a:p>
          <a:p>
            <a:pPr>
              <a:spcBef>
                <a:spcPts val="0"/>
              </a:spcBef>
              <a:spcAft>
                <a:spcPts val="0"/>
              </a:spcAft>
            </a:pPr>
            <a:r>
              <a:rPr lang="de-DE" sz="1600" b="1" kern="0" dirty="0"/>
              <a:t>Next steps:</a:t>
            </a:r>
            <a:endParaRPr lang="en-US" altLang="zh-CN" sz="1200" b="1" kern="0" dirty="0"/>
          </a:p>
          <a:p>
            <a:pPr lvl="1">
              <a:spcBef>
                <a:spcPts val="0"/>
              </a:spcBef>
              <a:spcAft>
                <a:spcPts val="0"/>
              </a:spcAft>
            </a:pPr>
            <a:r>
              <a:rPr lang="en-US" sz="1200" kern="0" dirty="0" smtClean="0"/>
              <a:t>Maintenance</a:t>
            </a:r>
            <a:endParaRPr lang="en-US" sz="1200" kern="0" dirty="0"/>
          </a:p>
          <a:p>
            <a:pPr marL="457200" lvl="1" indent="0">
              <a:spcBef>
                <a:spcPts val="0"/>
              </a:spcBef>
              <a:spcAft>
                <a:spcPts val="0"/>
              </a:spcAft>
              <a:buNone/>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703596094"/>
              </p:ext>
            </p:extLst>
          </p:nvPr>
        </p:nvGraphicFramePr>
        <p:xfrm>
          <a:off x="138173" y="1312781"/>
          <a:ext cx="8810067" cy="11865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7491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05797">
                <a:tc>
                  <a:txBody>
                    <a:bodyPr/>
                    <a:lstStyle/>
                    <a:p>
                      <a:r>
                        <a:rPr lang="en-US" sz="1200" b="1" kern="1200" err="1">
                          <a:solidFill>
                            <a:schemeClr val="lt1"/>
                          </a:solidFill>
                          <a:effectLst/>
                          <a:latin typeface="+mn-lt"/>
                          <a:ea typeface="+mn-ea"/>
                          <a:cs typeface="+mn-cs"/>
                        </a:rPr>
                        <a:t>FS_DetNet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mn-lt"/>
                        </a:rPr>
                        <a:t>Study on 5GS </a:t>
                      </a:r>
                      <a:r>
                        <a:rPr lang="en-US" sz="1200" b="1" i="0" u="none" strike="noStrike" err="1">
                          <a:solidFill>
                            <a:schemeClr val="bg1"/>
                          </a:solidFill>
                          <a:effectLst/>
                          <a:latin typeface="+mn-lt"/>
                        </a:rPr>
                        <a:t>DetNet</a:t>
                      </a:r>
                      <a:r>
                        <a:rPr lang="en-US" sz="1200" b="1" i="0" u="none" strike="noStrike">
                          <a:solidFill>
                            <a:schemeClr val="bg1"/>
                          </a:solidFill>
                          <a:effectLst/>
                          <a:latin typeface="+mn-lt"/>
                        </a:rPr>
                        <a:t> interworking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SP-211633</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405797">
                <a:tc>
                  <a:txBody>
                    <a:bodyPr/>
                    <a:lstStyle/>
                    <a:p>
                      <a:r>
                        <a:rPr lang="en-US" sz="1200" b="1" kern="1200" err="1">
                          <a:solidFill>
                            <a:schemeClr val="lt1"/>
                          </a:solidFill>
                          <a:effectLst/>
                          <a:latin typeface="+mn-lt"/>
                          <a:ea typeface="+mn-ea"/>
                          <a:cs typeface="+mn-cs"/>
                        </a:rPr>
                        <a:t>DetNet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mn-lt"/>
                        </a:rPr>
                        <a:t>5GS </a:t>
                      </a:r>
                      <a:r>
                        <a:rPr lang="en-US" sz="1200" b="1" i="0" u="none" strike="noStrike" err="1">
                          <a:solidFill>
                            <a:schemeClr val="bg1"/>
                          </a:solidFill>
                          <a:effectLst/>
                          <a:latin typeface="+mn-lt"/>
                        </a:rPr>
                        <a:t>DetNet</a:t>
                      </a:r>
                      <a:r>
                        <a:rPr lang="en-US" sz="1200" b="1" i="0" u="none" strike="noStrike">
                          <a:solidFill>
                            <a:schemeClr val="bg1"/>
                          </a:solidFill>
                          <a:effectLst/>
                          <a:latin typeface="+mn-lt"/>
                        </a:rPr>
                        <a:t> interworking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100% </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SP-230172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889202821"/>
                  </a:ext>
                </a:extLst>
              </a:tr>
            </a:tbl>
          </a:graphicData>
        </a:graphic>
      </p:graphicFrame>
    </p:spTree>
    <p:extLst>
      <p:ext uri="{BB962C8B-B14F-4D97-AF65-F5344CB8AC3E}">
        <p14:creationId xmlns:p14="http://schemas.microsoft.com/office/powerpoint/2010/main" val="33582222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(28/29)</a:t>
            </a:r>
            <a:endParaRPr lang="de-DE" altLang="de-DE" b="1"/>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669720"/>
            <a:ext cx="8554481" cy="355060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solidFill>
                <a:srgbClr val="FF0000"/>
              </a:solidFill>
            </a:endParaRPr>
          </a:p>
          <a:p>
            <a:pPr lvl="1">
              <a:spcBef>
                <a:spcPts val="0"/>
              </a:spcBef>
              <a:spcAft>
                <a:spcPts val="0"/>
              </a:spcAft>
            </a:pPr>
            <a:r>
              <a:rPr lang="en-IN" altLang="de-DE" sz="1200" dirty="0"/>
              <a:t>Two LS outs were agreed in response to incoming CT1 </a:t>
            </a:r>
            <a:r>
              <a:rPr lang="en-IN" altLang="de-DE" sz="1200" dirty="0" smtClean="0"/>
              <a:t>LS’s</a:t>
            </a:r>
            <a:endParaRPr lang="en-IN" altLang="de-DE" sz="1200" dirty="0"/>
          </a:p>
          <a:p>
            <a:pPr lvl="1">
              <a:spcBef>
                <a:spcPts val="0"/>
              </a:spcBef>
              <a:spcAft>
                <a:spcPts val="0"/>
              </a:spcAft>
            </a:pPr>
            <a:r>
              <a:rPr lang="en-IN" altLang="de-DE" sz="1200" dirty="0"/>
              <a:t>1 CR to align with CT1 agreements was </a:t>
            </a:r>
            <a:r>
              <a:rPr lang="en-IN" altLang="de-DE" sz="1200" dirty="0" smtClean="0"/>
              <a:t>agreed</a:t>
            </a:r>
            <a:endParaRPr lang="en-US" altLang="de-DE" sz="1200" dirty="0"/>
          </a:p>
          <a:p>
            <a:pPr marL="457200" lvl="1" indent="-457200">
              <a:spcBef>
                <a:spcPts val="0"/>
              </a:spcBef>
              <a:spcAft>
                <a:spcPts val="0"/>
              </a:spcAft>
              <a:buBlip>
                <a:blip r:embed="rId2"/>
              </a:buBlip>
            </a:pPr>
            <a:r>
              <a:rPr lang="en-US" sz="1600" b="1" dirty="0">
                <a:ea typeface="+mn-ea"/>
                <a:cs typeface="+mn-cs"/>
              </a:rPr>
              <a:t>RAN impacts and dependencies:</a:t>
            </a:r>
            <a:endParaRPr lang="de-DE" sz="1600" b="1" dirty="0">
              <a:ea typeface="+mn-ea"/>
              <a:cs typeface="+mn-cs"/>
            </a:endParaRPr>
          </a:p>
          <a:p>
            <a:pPr lvl="1">
              <a:spcBef>
                <a:spcPts val="0"/>
              </a:spcBef>
              <a:spcAft>
                <a:spcPts val="300"/>
              </a:spcAft>
            </a:pPr>
            <a:r>
              <a:rPr lang="en-US" sz="1200" kern="0" dirty="0" smtClean="0"/>
              <a:t>None</a:t>
            </a:r>
            <a:endParaRPr lang="de-DE" sz="1100" kern="0" dirty="0"/>
          </a:p>
          <a:p>
            <a:pPr>
              <a:spcBef>
                <a:spcPts val="0"/>
              </a:spcBef>
              <a:spcAft>
                <a:spcPts val="0"/>
              </a:spcAft>
            </a:pPr>
            <a:r>
              <a:rPr lang="de-DE" sz="1600" b="1" kern="0" dirty="0"/>
              <a:t>Next steps:</a:t>
            </a:r>
          </a:p>
          <a:p>
            <a:pPr lvl="1">
              <a:spcBef>
                <a:spcPts val="0"/>
              </a:spcBef>
              <a:spcAft>
                <a:spcPts val="0"/>
              </a:spcAft>
            </a:pPr>
            <a:r>
              <a:rPr lang="en-US" sz="1200" kern="0" dirty="0" smtClean="0"/>
              <a:t>Maintenance</a:t>
            </a:r>
            <a:endParaRPr lang="en-US" altLang="zh-CN"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535604099"/>
              </p:ext>
            </p:extLst>
          </p:nvPr>
        </p:nvGraphicFramePr>
        <p:xfrm>
          <a:off x="138173" y="1312782"/>
          <a:ext cx="8810067" cy="1132069"/>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US" sz="1200" b="1" kern="1200">
                          <a:solidFill>
                            <a:schemeClr val="lt1"/>
                          </a:solidFill>
                          <a:effectLst/>
                          <a:latin typeface="+mn-lt"/>
                          <a:ea typeface="+mn-ea"/>
                          <a:cs typeface="+mn-cs"/>
                        </a:rPr>
                        <a:t>FS_SUECR</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Seamless UE context recovery</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SP-211654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0">
                <a:tc>
                  <a:txBody>
                    <a:bodyPr/>
                    <a:lstStyle/>
                    <a:p>
                      <a:r>
                        <a:rPr lang="en-US" sz="1200" b="1" kern="1200">
                          <a:solidFill>
                            <a:schemeClr val="lt1"/>
                          </a:solidFill>
                          <a:effectLst/>
                          <a:latin typeface="+mn-lt"/>
                          <a:ea typeface="+mn-ea"/>
                          <a:cs typeface="+mn-cs"/>
                        </a:rPr>
                        <a:t>SUECR</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j-lt"/>
                          <a:ea typeface="+mn-ea"/>
                          <a:cs typeface="+mn-cs"/>
                        </a:rPr>
                        <a:t> Seamless UE context recovery</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SP-220810</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183674025"/>
                  </a:ext>
                </a:extLst>
              </a:tr>
            </a:tbl>
          </a:graphicData>
        </a:graphic>
      </p:graphicFrame>
    </p:spTree>
    <p:extLst>
      <p:ext uri="{BB962C8B-B14F-4D97-AF65-F5344CB8AC3E}">
        <p14:creationId xmlns:p14="http://schemas.microsoft.com/office/powerpoint/2010/main" val="101681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(29/29)</a:t>
            </a:r>
            <a:endParaRPr lang="de-DE" altLang="de-DE" b="1"/>
          </a:p>
        </p:txBody>
      </p:sp>
      <p:graphicFrame>
        <p:nvGraphicFramePr>
          <p:cNvPr id="7" name="Content Placeholder 8">
            <a:extLst>
              <a:ext uri="{FF2B5EF4-FFF2-40B4-BE49-F238E27FC236}">
                <a16:creationId xmlns:a16="http://schemas.microsoft.com/office/drawing/2014/main" xmlns="" id="{6F37D82D-D609-47C6-97E0-9B185936DA9D}"/>
              </a:ext>
            </a:extLst>
          </p:cNvPr>
          <p:cNvGraphicFramePr>
            <a:graphicFrameLocks/>
          </p:cNvGraphicFramePr>
          <p:nvPr>
            <p:extLst>
              <p:ext uri="{D42A27DB-BD31-4B8C-83A1-F6EECF244321}">
                <p14:modId xmlns:p14="http://schemas.microsoft.com/office/powerpoint/2010/main" val="921717930"/>
              </p:ext>
            </p:extLst>
          </p:nvPr>
        </p:nvGraphicFramePr>
        <p:xfrm>
          <a:off x="369621" y="1883664"/>
          <a:ext cx="8634197" cy="4320211"/>
        </p:xfrm>
        <a:graphic>
          <a:graphicData uri="http://schemas.openxmlformats.org/drawingml/2006/table">
            <a:tbl>
              <a:tblPr firstRow="1" bandRow="1">
                <a:tableStyleId>{8FD4443E-F989-4FC4-A0C8-D5A2AF1F390B}</a:tableStyleId>
              </a:tblPr>
              <a:tblGrid>
                <a:gridCol w="1259574">
                  <a:extLst>
                    <a:ext uri="{9D8B030D-6E8A-4147-A177-3AD203B41FA5}">
                      <a16:colId xmlns:a16="http://schemas.microsoft.com/office/drawing/2014/main" xmlns="" val="20000"/>
                    </a:ext>
                  </a:extLst>
                </a:gridCol>
                <a:gridCol w="2184816">
                  <a:extLst>
                    <a:ext uri="{9D8B030D-6E8A-4147-A177-3AD203B41FA5}">
                      <a16:colId xmlns:a16="http://schemas.microsoft.com/office/drawing/2014/main" xmlns="" val="20001"/>
                    </a:ext>
                  </a:extLst>
                </a:gridCol>
                <a:gridCol w="718852">
                  <a:extLst>
                    <a:ext uri="{9D8B030D-6E8A-4147-A177-3AD203B41FA5}">
                      <a16:colId xmlns:a16="http://schemas.microsoft.com/office/drawing/2014/main" xmlns="" val="20002"/>
                    </a:ext>
                  </a:extLst>
                </a:gridCol>
                <a:gridCol w="901216">
                  <a:extLst>
                    <a:ext uri="{9D8B030D-6E8A-4147-A177-3AD203B41FA5}">
                      <a16:colId xmlns:a16="http://schemas.microsoft.com/office/drawing/2014/main" xmlns="" val="20003"/>
                    </a:ext>
                  </a:extLst>
                </a:gridCol>
                <a:gridCol w="863576">
                  <a:extLst>
                    <a:ext uri="{9D8B030D-6E8A-4147-A177-3AD203B41FA5}">
                      <a16:colId xmlns:a16="http://schemas.microsoft.com/office/drawing/2014/main" xmlns="" val="20004"/>
                    </a:ext>
                  </a:extLst>
                </a:gridCol>
                <a:gridCol w="2706163">
                  <a:extLst>
                    <a:ext uri="{9D8B030D-6E8A-4147-A177-3AD203B41FA5}">
                      <a16:colId xmlns:a16="http://schemas.microsoft.com/office/drawing/2014/main" xmlns="" val="1556240109"/>
                    </a:ext>
                  </a:extLst>
                </a:gridCol>
              </a:tblGrid>
              <a:tr h="449907">
                <a:tc>
                  <a:txBody>
                    <a:bodyPr/>
                    <a:lstStyle/>
                    <a:p>
                      <a:pPr algn="ctr"/>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70386">
                <a:tc>
                  <a:txBody>
                    <a:bodyPr/>
                    <a:lstStyle/>
                    <a:p>
                      <a:r>
                        <a:rPr kumimoji="0" lang="en-US" sz="1000" b="1" i="0" u="none" strike="noStrike" kern="1200" cap="none" normalizeH="0" baseline="0" dirty="0">
                          <a:ln>
                            <a:noFill/>
                          </a:ln>
                          <a:solidFill>
                            <a:schemeClr val="lt1"/>
                          </a:solidFill>
                          <a:effectLst/>
                          <a:latin typeface="+mn-lt"/>
                          <a:ea typeface="+mn-ea"/>
                          <a:cs typeface="+mn-cs"/>
                        </a:rPr>
                        <a:t>TEI18_SDNAEPC</a:t>
                      </a:r>
                      <a:endParaRPr kumimoji="0" lang="en-US" sz="1000" b="1"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000" b="1" i="0" u="none" strike="noStrike" kern="1200" cap="none" normalizeH="0" baseline="0" dirty="0">
                          <a:ln>
                            <a:noFill/>
                          </a:ln>
                          <a:solidFill>
                            <a:schemeClr val="bg1"/>
                          </a:solidFill>
                          <a:effectLst/>
                          <a:latin typeface="+mn-lt"/>
                          <a:ea typeface="+mn-ea"/>
                          <a:cs typeface="+mn-cs"/>
                        </a:rPr>
                        <a:t>Secondary DN authentication and authorization in EPS IWK case</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200">
                          <a:solidFill>
                            <a:srgbClr val="7030A0"/>
                          </a:solidFill>
                          <a:latin typeface="+mn-lt"/>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000" b="1" i="0" u="none" strike="noStrike" kern="1200" cap="none" spc="0" normalizeH="0" baseline="0" noProof="0">
                          <a:ln>
                            <a:noFill/>
                          </a:ln>
                          <a:solidFill>
                            <a:prstClr val="white"/>
                          </a:solidFill>
                          <a:effectLst/>
                          <a:uLnTx/>
                          <a:uFillTx/>
                          <a:latin typeface="+mn-lt"/>
                          <a:ea typeface="+mn-ea"/>
                          <a:cs typeface="+mn-cs"/>
                        </a:rPr>
                        <a:t>SP-220798</a:t>
                      </a:r>
                      <a:endParaRPr lang="en-US" sz="10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0" i="0" u="none" strike="noStrike" kern="1200" cap="none" spc="0" normalizeH="0" baseline="0" dirty="0" smtClean="0">
                          <a:ln>
                            <a:noFill/>
                          </a:ln>
                          <a:solidFill>
                            <a:prstClr val="white"/>
                          </a:solidFill>
                          <a:effectLst/>
                          <a:uLnTx/>
                          <a:uFillTx/>
                          <a:latin typeface="+mn-lt"/>
                          <a:ea typeface="+mn-ea"/>
                          <a:cs typeface="+mn-cs"/>
                        </a:rPr>
                        <a:t>1 CR agreed to TS 23.501</a:t>
                      </a:r>
                      <a:endParaRPr kumimoji="0" lang="en-US" sz="1000" b="0" i="0" u="none" strike="noStrike" kern="1200" cap="none" spc="0" normalizeH="0" baseline="0" dirty="0">
                        <a:ln>
                          <a:noFill/>
                        </a:ln>
                        <a:solidFill>
                          <a:prstClr val="white"/>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470386">
                <a:tc>
                  <a:txBody>
                    <a:bodyPr/>
                    <a:lstStyle/>
                    <a:p>
                      <a:r>
                        <a:rPr kumimoji="0" lang="en-US" sz="1000" b="1" i="0" u="none" strike="noStrike" kern="1200" cap="none" normalizeH="0" baseline="0" dirty="0">
                          <a:ln>
                            <a:noFill/>
                          </a:ln>
                          <a:solidFill>
                            <a:schemeClr val="bg1"/>
                          </a:solidFill>
                          <a:effectLst/>
                          <a:latin typeface="+mn-lt"/>
                          <a:ea typeface="+mn-ea"/>
                          <a:cs typeface="+mn-cs"/>
                        </a:rPr>
                        <a:t>TEI18_MLR</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000" b="1" i="0" u="none" strike="noStrike" kern="1200" cap="none" normalizeH="0" baseline="0" dirty="0">
                          <a:ln>
                            <a:noFill/>
                          </a:ln>
                          <a:solidFill>
                            <a:schemeClr val="bg1"/>
                          </a:solidFill>
                          <a:effectLst/>
                          <a:latin typeface="+mn-lt"/>
                          <a:ea typeface="+mn-ea"/>
                          <a:cs typeface="+mn-cs"/>
                        </a:rPr>
                        <a:t>Multiple location report for MT-LR Immediate Location Request for the regulatory service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000" b="1" i="0" u="none" strike="noStrike" kern="1200" cap="none" spc="0" normalizeH="0" baseline="0" noProof="0">
                          <a:ln>
                            <a:noFill/>
                          </a:ln>
                          <a:solidFill>
                            <a:prstClr val="white"/>
                          </a:solidFill>
                          <a:effectLst/>
                          <a:uLnTx/>
                          <a:uFillTx/>
                          <a:latin typeface="+mn-lt"/>
                          <a:ea typeface="+mn-ea"/>
                          <a:cs typeface="+mn-cs"/>
                        </a:rPr>
                        <a:t>SP-220795</a:t>
                      </a:r>
                      <a:endParaRPr lang="en-US" sz="10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0" i="0" u="none" strike="noStrike" kern="1200" cap="none" spc="0" normalizeH="0" baseline="0" dirty="0" smtClean="0">
                          <a:ln>
                            <a:noFill/>
                          </a:ln>
                          <a:solidFill>
                            <a:srgbClr val="FF0000"/>
                          </a:solidFill>
                          <a:effectLst/>
                          <a:uLnTx/>
                          <a:uFillTx/>
                          <a:latin typeface="+mn-lt"/>
                          <a:ea typeface="+mn-ea"/>
                          <a:cs typeface="+mn-cs"/>
                        </a:rPr>
                        <a:t>No change</a:t>
                      </a:r>
                      <a:endParaRPr kumimoji="0" lang="en-US" sz="1000" b="0" i="0" u="none" strike="noStrike" kern="1200" cap="none" spc="0" normalizeH="0" baseline="0" dirty="0">
                        <a:ln>
                          <a:noFill/>
                        </a:ln>
                        <a:solidFill>
                          <a:srgbClr val="FF0000"/>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537240751"/>
                  </a:ext>
                </a:extLst>
              </a:tr>
              <a:tr h="470386">
                <a:tc>
                  <a:txBody>
                    <a:bodyPr/>
                    <a:lstStyle/>
                    <a:p>
                      <a:r>
                        <a:rPr kumimoji="0" lang="en-GB" sz="1000" b="1" i="0" u="none" strike="noStrike" kern="1200" cap="none" normalizeH="0" baseline="0" dirty="0">
                          <a:ln>
                            <a:noFill/>
                          </a:ln>
                          <a:solidFill>
                            <a:schemeClr val="bg1"/>
                          </a:solidFill>
                          <a:effectLst/>
                          <a:latin typeface="+mn-lt"/>
                          <a:ea typeface="+mn-ea"/>
                          <a:cs typeface="+mn-cs"/>
                        </a:rPr>
                        <a:t>TEI18_MBS4V2X</a:t>
                      </a:r>
                      <a:endParaRPr kumimoji="0" lang="en-US" sz="1000" b="1"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ko-KR" sz="1000" b="1" kern="1200" dirty="0">
                          <a:solidFill>
                            <a:schemeClr val="lt1"/>
                          </a:solidFill>
                          <a:effectLst/>
                          <a:latin typeface="+mn-lt"/>
                          <a:ea typeface="+mn-ea"/>
                          <a:cs typeface="+mn-cs"/>
                        </a:rPr>
                        <a:t>MBS support for V2X services</a:t>
                      </a:r>
                      <a:endParaRPr lang="de-DE" sz="1000" b="1" kern="1200" dirty="0">
                        <a:solidFill>
                          <a:schemeClr val="lt1"/>
                        </a:solidFill>
                        <a:effectLst/>
                        <a:latin typeface="+mn-lt"/>
                        <a:ea typeface="+mn-ea"/>
                        <a:cs typeface="+mn-cs"/>
                      </a:endParaRPr>
                    </a:p>
                    <a:p>
                      <a:pPr marL="0" algn="l" defTabSz="914400" rtl="0" eaLnBrk="1" fontAlgn="b" latinLnBrk="0" hangingPunct="1"/>
                      <a:endParaRPr kumimoji="0" lang="en-US" sz="1000" b="1" i="0" u="none" strike="noStrike" kern="1200" cap="none" normalizeH="0" baseline="0" dirty="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mn-lt"/>
                          <a:ea typeface="+mn-ea"/>
                          <a:cs typeface="+mn-cs"/>
                        </a:rPr>
                        <a:t>Mar,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000" b="1" i="0" dirty="0">
                          <a:solidFill>
                            <a:schemeClr val="bg1"/>
                          </a:solidFill>
                        </a:rPr>
                        <a:t>SP-220793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0" i="0" u="none" strike="noStrike" kern="1200" cap="none" spc="0" normalizeH="0" baseline="0" dirty="0" smtClean="0">
                          <a:ln>
                            <a:noFill/>
                          </a:ln>
                          <a:solidFill>
                            <a:srgbClr val="FF0000"/>
                          </a:solidFill>
                          <a:effectLst/>
                          <a:uLnTx/>
                          <a:uFillTx/>
                          <a:latin typeface="+mn-lt"/>
                          <a:ea typeface="+mn-ea"/>
                          <a:cs typeface="+mn-cs"/>
                        </a:rPr>
                        <a:t>No change</a:t>
                      </a:r>
                      <a:endParaRPr kumimoji="0" lang="en-US" sz="1000" b="0" i="0" u="none" strike="noStrike" kern="1200" cap="none" spc="0" normalizeH="0" baseline="0" dirty="0">
                        <a:ln>
                          <a:noFill/>
                        </a:ln>
                        <a:solidFill>
                          <a:srgbClr val="FF0000"/>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048387"/>
                  </a:ext>
                </a:extLst>
              </a:tr>
              <a:tr h="557959">
                <a:tc>
                  <a:txBody>
                    <a:bodyPr/>
                    <a:lstStyle/>
                    <a:p>
                      <a:r>
                        <a:rPr kumimoji="0" lang="en-GB" sz="1000" b="1" i="0" u="none" strike="noStrike" kern="1200" cap="none" normalizeH="0" baseline="0" dirty="0">
                          <a:ln>
                            <a:noFill/>
                          </a:ln>
                          <a:solidFill>
                            <a:schemeClr val="bg1"/>
                          </a:solidFill>
                          <a:effectLst/>
                          <a:latin typeface="+mn-lt"/>
                          <a:ea typeface="+mn-ea"/>
                          <a:cs typeface="+mn-cs"/>
                        </a:rPr>
                        <a:t>TEI18_SLAMUP</a:t>
                      </a:r>
                      <a:endParaRPr kumimoji="0" lang="en-US" sz="1000" b="1"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a:solidFill>
                            <a:schemeClr val="bg1"/>
                          </a:solidFill>
                          <a:effectLst/>
                          <a:latin typeface="Calibri" panose="020F0502020204030204" pitchFamily="34" charset="0"/>
                        </a:rPr>
                        <a:t>Spending Limits for AM and UE Policies in the 5GC </a:t>
                      </a:r>
                      <a:endParaRPr lang="de-DE" sz="1000" b="1" kern="1200">
                        <a:solidFill>
                          <a:schemeClr val="lt1"/>
                        </a:solidFill>
                        <a:effectLst/>
                        <a:latin typeface="+mn-lt"/>
                        <a:ea typeface="+mn-ea"/>
                        <a:cs typeface="+mn-cs"/>
                      </a:endParaRPr>
                    </a:p>
                    <a:p>
                      <a:pPr marL="0" algn="l" defTabSz="914400" rtl="0" eaLnBrk="1" fontAlgn="b" latinLnBrk="0" hangingPunct="1"/>
                      <a:endParaRPr kumimoji="0" lang="en-US" sz="10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7030A0"/>
                          </a:solidFill>
                          <a:effectLst/>
                          <a:uLnTx/>
                          <a:uFillTx/>
                          <a:latin typeface="Calibri"/>
                          <a:ea typeface="+mn-ea"/>
                          <a:cs typeface="+mn-cs"/>
                        </a:rPr>
                        <a:t>100</a:t>
                      </a:r>
                      <a:r>
                        <a:rPr kumimoji="0" lang="en-US" sz="1000" b="1" i="0" u="none" strike="noStrike" kern="1200" cap="none" spc="0" normalizeH="0" baseline="0" noProof="0" dirty="0">
                          <a:ln>
                            <a:noFill/>
                          </a:ln>
                          <a:solidFill>
                            <a:srgbClr val="7030A0"/>
                          </a:solidFill>
                          <a:effectLst/>
                          <a:uLnTx/>
                          <a:uFillTx/>
                          <a:latin typeface="Calibri"/>
                          <a:ea typeface="+mn-ea"/>
                          <a:cs typeface="+mn-cs"/>
                        </a:rPr>
                        <a:t>%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Jun,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rPr>
                        <a:t>SP-220794</a:t>
                      </a:r>
                      <a:endParaRPr lang="en-US" sz="1000" b="1" i="0" dirty="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kern="0" dirty="0" smtClean="0"/>
                        <a:t>1 incoming LS was discussed. 3 CRs were agreed (1 CR 23.501, 2 CRs 23.503)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676883106"/>
                  </a:ext>
                </a:extLst>
              </a:tr>
              <a:tr h="482678">
                <a:tc>
                  <a:txBody>
                    <a:bodyPr/>
                    <a:lstStyle/>
                    <a:p>
                      <a:r>
                        <a:rPr kumimoji="0" lang="en-GB" sz="1000" b="1" i="0" u="none" strike="noStrike" kern="1200" cap="none" normalizeH="0" baseline="0" dirty="0">
                          <a:ln>
                            <a:noFill/>
                          </a:ln>
                          <a:solidFill>
                            <a:schemeClr val="bg1"/>
                          </a:solidFill>
                          <a:effectLst/>
                          <a:latin typeface="+mn-lt"/>
                          <a:ea typeface="+mn-ea"/>
                          <a:cs typeface="+mn-cs"/>
                        </a:rPr>
                        <a:t>TEI18_ADEE</a:t>
                      </a:r>
                      <a:endParaRPr kumimoji="0" lang="en-US" sz="1000" b="1"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altLang="zh-CN" sz="1000" b="1">
                          <a:solidFill>
                            <a:schemeClr val="bg1"/>
                          </a:solidFill>
                          <a:effectLst/>
                          <a:sym typeface="+mn-ea"/>
                        </a:rPr>
                        <a:t>Enhancement of Application Detection Event Exposure</a:t>
                      </a:r>
                      <a:endParaRPr lang="en-US" altLang="en-GB" sz="1000" b="1" kern="1200">
                        <a:solidFill>
                          <a:schemeClr val="bg1"/>
                        </a:solidFill>
                        <a:effectLst/>
                        <a:latin typeface="+mn-lt"/>
                        <a:ea typeface="+mn-ea"/>
                        <a:cs typeface="+mn-cs"/>
                        <a:sym typeface="+mn-ea"/>
                      </a:endParaRPr>
                    </a:p>
                    <a:p>
                      <a:pPr marL="0" algn="l" defTabSz="914400" rtl="0" eaLnBrk="1" fontAlgn="b" latinLnBrk="0" hangingPunct="1"/>
                      <a:endParaRPr kumimoji="0" lang="en-US" sz="10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000" b="1" i="0" u="none" strike="noStrike" kern="1200" cap="none" spc="0" normalizeH="0" baseline="0" noProof="0">
                          <a:ln>
                            <a:noFill/>
                          </a:ln>
                          <a:solidFill>
                            <a:schemeClr val="bg1"/>
                          </a:solidFill>
                          <a:effectLst/>
                          <a:uLnTx/>
                          <a:uFillTx/>
                          <a:latin typeface="+mn-lt"/>
                          <a:ea typeface="+mn-ea"/>
                          <a:cs typeface="+mn-cs"/>
                        </a:rPr>
                        <a:t>SP-220796</a:t>
                      </a:r>
                    </a:p>
                    <a:p>
                      <a:pPr algn="ctr"/>
                      <a:endParaRPr lang="en-US" sz="10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0" i="0" u="none" strike="noStrike" kern="1200" cap="none" spc="0" normalizeH="0" baseline="0" dirty="0" smtClean="0">
                          <a:ln>
                            <a:noFill/>
                          </a:ln>
                          <a:solidFill>
                            <a:srgbClr val="FF0000"/>
                          </a:solidFill>
                          <a:effectLst/>
                          <a:uLnTx/>
                          <a:uFillTx/>
                          <a:latin typeface="+mn-lt"/>
                          <a:ea typeface="+mn-ea"/>
                          <a:cs typeface="+mn-cs"/>
                        </a:rPr>
                        <a:t>No change</a:t>
                      </a:r>
                      <a:endParaRPr kumimoji="0" lang="en-US" sz="1000" b="0" i="0" u="none" strike="noStrike" kern="1200" cap="none" spc="0" normalizeH="0" baseline="0" dirty="0">
                        <a:ln>
                          <a:noFill/>
                        </a:ln>
                        <a:solidFill>
                          <a:srgbClr val="FF0000"/>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430535587"/>
                  </a:ext>
                </a:extLst>
              </a:tr>
              <a:tr h="470386">
                <a:tc>
                  <a:txBody>
                    <a:bodyPr/>
                    <a:lstStyle/>
                    <a:p>
                      <a:r>
                        <a:rPr kumimoji="0" lang="en-GB" sz="1000" b="1" i="0" u="none" strike="noStrike" kern="1200" cap="none" normalizeH="0" baseline="0" dirty="0">
                          <a:ln>
                            <a:noFill/>
                          </a:ln>
                          <a:solidFill>
                            <a:schemeClr val="bg1"/>
                          </a:solidFill>
                          <a:effectLst/>
                          <a:latin typeface="+mn-lt"/>
                          <a:ea typeface="+mn-ea"/>
                          <a:cs typeface="+mn-cs"/>
                        </a:rPr>
                        <a:t>TEI18_IPv6PD</a:t>
                      </a:r>
                      <a:endParaRPr kumimoji="0" lang="en-US" sz="1000" b="1"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zh-CN" sz="1000" b="1"/>
                        <a:t>General Support of IPv6 Prefix Delegation </a:t>
                      </a:r>
                      <a:endParaRPr lang="de-DE" sz="1000" b="1" i="0" u="none" strike="noStrike" kern="1200">
                        <a:solidFill>
                          <a:schemeClr val="bg1"/>
                        </a:solidFill>
                        <a:effectLst/>
                        <a:latin typeface="Calibri" panose="020F0502020204030204" pitchFamily="34" charset="0"/>
                        <a:ea typeface="+mn-ea"/>
                        <a:cs typeface="+mn-cs"/>
                      </a:endParaRPr>
                    </a:p>
                    <a:p>
                      <a:pPr marL="0" algn="l" defTabSz="914400" rtl="0" eaLnBrk="1" fontAlgn="b" latinLnBrk="0" hangingPunct="1"/>
                      <a:endParaRPr kumimoji="0" lang="en-US" sz="10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prstClr val="white"/>
                          </a:solidFill>
                          <a:effectLst/>
                          <a:uLnTx/>
                          <a:uFillTx/>
                          <a:latin typeface="+mn-lt"/>
                          <a:ea typeface="+mn-ea"/>
                          <a:cs typeface="+mn-cs"/>
                        </a:rPr>
                        <a:t>SP-220797</a:t>
                      </a:r>
                      <a:endParaRPr lang="en-US" sz="1000" b="1" i="0">
                        <a:solidFill>
                          <a:srgbClr val="7030A0"/>
                        </a:solidFill>
                      </a:endParaRPr>
                    </a:p>
                    <a:p>
                      <a:pPr algn="ctr"/>
                      <a:endParaRPr lang="en-US" sz="10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0" i="0" u="none" strike="noStrike" kern="1200" cap="none" spc="0" normalizeH="0" baseline="0" dirty="0" smtClean="0">
                          <a:ln>
                            <a:noFill/>
                          </a:ln>
                          <a:solidFill>
                            <a:srgbClr val="FF0000"/>
                          </a:solidFill>
                          <a:effectLst/>
                          <a:uLnTx/>
                          <a:uFillTx/>
                          <a:latin typeface="+mn-lt"/>
                          <a:ea typeface="+mn-ea"/>
                          <a:cs typeface="+mn-cs"/>
                        </a:rPr>
                        <a:t>No change</a:t>
                      </a:r>
                      <a:endParaRPr kumimoji="0" lang="en-US" sz="1000" b="0" i="0" u="none" strike="noStrike" kern="1200" cap="none" spc="0" normalizeH="0" baseline="0" dirty="0">
                        <a:ln>
                          <a:noFill/>
                        </a:ln>
                        <a:solidFill>
                          <a:srgbClr val="FF0000"/>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766171638"/>
                  </a:ext>
                </a:extLst>
              </a:tr>
              <a:tr h="470386">
                <a:tc>
                  <a:txBody>
                    <a:bodyPr/>
                    <a:lstStyle/>
                    <a:p>
                      <a:r>
                        <a:rPr kumimoji="0" lang="en-US" sz="1000" b="1" i="0" u="none" strike="noStrike" kern="1200" cap="none" normalizeH="0" baseline="0" dirty="0">
                          <a:ln>
                            <a:noFill/>
                          </a:ln>
                          <a:solidFill>
                            <a:schemeClr val="bg1"/>
                          </a:solidFill>
                          <a:effectLst/>
                          <a:latin typeface="+mn-lt"/>
                          <a:ea typeface="+mn-ea"/>
                          <a:cs typeface="+mn-cs"/>
                        </a:rPr>
                        <a:t>TEI18_DCAMP_Ph2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000" b="1" i="0" u="none" strike="noStrike" kern="1200" cap="none" normalizeH="0" baseline="0" dirty="0">
                          <a:ln>
                            <a:noFill/>
                          </a:ln>
                          <a:solidFill>
                            <a:schemeClr val="bg1"/>
                          </a:solidFill>
                          <a:effectLst/>
                          <a:latin typeface="+mn-lt"/>
                          <a:ea typeface="+mn-ea"/>
                          <a:cs typeface="+mn-cs"/>
                        </a:rPr>
                        <a:t>Dynamically Changing AM Policies in the 5GC Phase 2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7030A0"/>
                          </a:solidFill>
                          <a:effectLst/>
                          <a:uLnTx/>
                          <a:uFillTx/>
                          <a:latin typeface="Calibri"/>
                          <a:ea typeface="+mn-ea"/>
                          <a:cs typeface="+mn-cs"/>
                        </a:rPr>
                        <a:t>100% </a:t>
                      </a:r>
                      <a:r>
                        <a:rPr kumimoji="0" lang="en-US" sz="1000" b="1" i="0" u="none" strike="noStrike" kern="1200" cap="none" spc="0" normalizeH="0" baseline="0" noProof="0" dirty="0">
                          <a:ln>
                            <a:noFill/>
                          </a:ln>
                          <a:solidFill>
                            <a:srgbClr val="7030A0"/>
                          </a:solidFill>
                          <a:effectLst/>
                          <a:uLnTx/>
                          <a:uFillTx/>
                          <a:latin typeface="Calibri"/>
                          <a:ea typeface="+mn-ea"/>
                          <a:cs typeface="+mn-cs"/>
                        </a:rPr>
                        <a: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000" b="1" i="0" u="none" strike="noStrike" kern="1200" cap="none" spc="0" normalizeH="0" baseline="0" noProof="0" dirty="0">
                          <a:ln>
                            <a:noFill/>
                          </a:ln>
                          <a:solidFill>
                            <a:schemeClr val="bg1"/>
                          </a:solidFill>
                          <a:effectLst/>
                          <a:uLnTx/>
                          <a:uFillTx/>
                          <a:latin typeface="+mn-lt"/>
                          <a:ea typeface="+mn-ea"/>
                          <a:cs typeface="+mn-cs"/>
                        </a:rPr>
                        <a:t>SP-230102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0" i="0" u="none" strike="noStrike" kern="1200" cap="none" spc="0" normalizeH="0" baseline="0" dirty="0" smtClean="0">
                          <a:ln>
                            <a:noFill/>
                          </a:ln>
                          <a:solidFill>
                            <a:srgbClr val="FF0000"/>
                          </a:solidFill>
                          <a:effectLst/>
                          <a:uLnTx/>
                          <a:uFillTx/>
                          <a:latin typeface="+mn-lt"/>
                          <a:ea typeface="+mn-ea"/>
                          <a:cs typeface="+mn-cs"/>
                        </a:rPr>
                        <a:t>No change</a:t>
                      </a:r>
                      <a:endParaRPr kumimoji="0" lang="en-US" sz="1000" b="0" i="0" u="none" strike="noStrike" kern="1200" cap="none" spc="0" normalizeH="0" baseline="0" dirty="0">
                        <a:ln>
                          <a:noFill/>
                        </a:ln>
                        <a:solidFill>
                          <a:srgbClr val="FF0000"/>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7"/>
                  </a:ext>
                </a:extLst>
              </a:tr>
              <a:tr h="470386">
                <a:tc>
                  <a:txBody>
                    <a:bodyPr/>
                    <a:lstStyle/>
                    <a:p>
                      <a:r>
                        <a:rPr kumimoji="0" lang="en-US" sz="1000" b="1" i="0" u="none" strike="noStrike" kern="1200" cap="none" normalizeH="0" baseline="0" dirty="0" err="1">
                          <a:ln>
                            <a:noFill/>
                          </a:ln>
                          <a:solidFill>
                            <a:schemeClr val="bg1"/>
                          </a:solidFill>
                          <a:effectLst/>
                          <a:latin typeface="+mn-lt"/>
                          <a:ea typeface="+mn-ea"/>
                          <a:cs typeface="+mn-cs"/>
                        </a:rPr>
                        <a:t>eNSAC</a:t>
                      </a:r>
                      <a:endParaRPr kumimoji="0" lang="en-US" sz="1000" b="1"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000" b="1" i="0" u="none" strike="noStrike" kern="1200" cap="none" normalizeH="0" baseline="0" dirty="0">
                          <a:ln>
                            <a:noFill/>
                          </a:ln>
                          <a:solidFill>
                            <a:schemeClr val="bg1"/>
                          </a:solidFill>
                          <a:effectLst/>
                          <a:latin typeface="+mn-lt"/>
                          <a:ea typeface="+mn-ea"/>
                          <a:cs typeface="+mn-cs"/>
                        </a:rPr>
                        <a:t>Enhancement of NSAC for maximum number of UEs with at least one PDU session/PDN connection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7030A0"/>
                          </a:solidFill>
                          <a:effectLst/>
                          <a:uLnTx/>
                          <a:uFillTx/>
                          <a:latin typeface="Calibri"/>
                          <a:ea typeface="+mn-ea"/>
                          <a:cs typeface="+mn-cs"/>
                        </a:rPr>
                        <a:t>100% </a:t>
                      </a:r>
                      <a:r>
                        <a:rPr kumimoji="0" lang="en-US" sz="1000" b="1" i="0" u="none" strike="noStrike" kern="1200" cap="none" spc="0" normalizeH="0" baseline="0" noProof="0" dirty="0">
                          <a:ln>
                            <a:noFill/>
                          </a:ln>
                          <a:solidFill>
                            <a:srgbClr val="7030A0"/>
                          </a:solidFill>
                          <a:effectLst/>
                          <a:uLnTx/>
                          <a:uFillTx/>
                          <a:latin typeface="Calibri"/>
                          <a:ea typeface="+mn-ea"/>
                          <a:cs typeface="+mn-cs"/>
                        </a:rPr>
                        <a:t>-&gt;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mn-lt"/>
                          <a:ea typeface="+mn-ea"/>
                          <a:cs typeface="+mn-cs"/>
                        </a:rPr>
                        <a:t>June,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000" b="1" i="0" u="none" strike="noStrike" kern="1200" cap="none" spc="0" normalizeH="0" baseline="0" noProof="0" dirty="0">
                          <a:ln>
                            <a:noFill/>
                          </a:ln>
                          <a:solidFill>
                            <a:schemeClr val="bg1"/>
                          </a:solidFill>
                          <a:effectLst/>
                          <a:uLnTx/>
                          <a:uFillTx/>
                          <a:latin typeface="+mn-lt"/>
                          <a:ea typeface="+mn-ea"/>
                          <a:cs typeface="+mn-cs"/>
                        </a:rPr>
                        <a:t>SP-230113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dirty="0" smtClean="0">
                          <a:ln>
                            <a:noFill/>
                          </a:ln>
                          <a:solidFill>
                            <a:schemeClr val="bg1"/>
                          </a:solidFill>
                          <a:effectLst/>
                          <a:uLnTx/>
                          <a:uFillTx/>
                          <a:latin typeface="+mn-lt"/>
                          <a:ea typeface="+mn-ea"/>
                          <a:cs typeface="+mn-cs"/>
                        </a:rPr>
                        <a:t>2 CR agreed to TS 23.501/TS 23.502, </a:t>
                      </a:r>
                      <a:r>
                        <a:rPr lang="en-US" altLang="zh-CN" sz="1000" dirty="0" smtClean="0"/>
                        <a:t>One Editor Note about Access Type is still remaining</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486582"/>
                  </a:ext>
                </a:extLst>
              </a:tr>
            </a:tbl>
          </a:graphicData>
        </a:graphic>
      </p:graphicFrame>
      <p:sp>
        <p:nvSpPr>
          <p:cNvPr id="8" name="Content Placeholder 7">
            <a:extLst>
              <a:ext uri="{FF2B5EF4-FFF2-40B4-BE49-F238E27FC236}">
                <a16:creationId xmlns:a16="http://schemas.microsoft.com/office/drawing/2014/main" xmlns="" id="{7C209875-F715-447E-A4D0-B41C8A1350AD}"/>
              </a:ext>
            </a:extLst>
          </p:cNvPr>
          <p:cNvSpPr txBox="1">
            <a:spLocks/>
          </p:cNvSpPr>
          <p:nvPr/>
        </p:nvSpPr>
        <p:spPr bwMode="auto">
          <a:xfrm>
            <a:off x="369621" y="1371600"/>
            <a:ext cx="840475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dirty="0"/>
              <a:t>TEI18 mini WIDs.</a:t>
            </a:r>
            <a:endParaRPr lang="de-DE" altLang="de-DE" sz="2000" kern="0" dirty="0">
              <a:solidFill>
                <a:srgbClr val="FF0000"/>
              </a:solidFill>
            </a:endParaRPr>
          </a:p>
        </p:txBody>
      </p:sp>
    </p:spTree>
    <p:extLst>
      <p:ext uri="{BB962C8B-B14F-4D97-AF65-F5344CB8AC3E}">
        <p14:creationId xmlns:p14="http://schemas.microsoft.com/office/powerpoint/2010/main" val="525174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a:t>1) General Aspects (2/7)</a:t>
            </a:r>
          </a:p>
        </p:txBody>
      </p:sp>
      <p:sp>
        <p:nvSpPr>
          <p:cNvPr id="11267" name="Rectangle 3"/>
          <p:cNvSpPr>
            <a:spLocks noGrp="1"/>
          </p:cNvSpPr>
          <p:nvPr>
            <p:ph idx="1"/>
          </p:nvPr>
        </p:nvSpPr>
        <p:spPr>
          <a:xfrm>
            <a:off x="488950" y="1371600"/>
            <a:ext cx="8119533" cy="4921998"/>
          </a:xfrm>
        </p:spPr>
        <p:txBody>
          <a:bodyPr/>
          <a:lstStyle/>
          <a:p>
            <a:pPr eaLnBrk="1" hangingPunct="1"/>
            <a:r>
              <a:rPr lang="en-GB" altLang="ko-KR" sz="1800" dirty="0" smtClean="0">
                <a:latin typeface="Arial" panose="020B0604020202020204" pitchFamily="34" charset="0"/>
                <a:ea typeface="Gulim" panose="020B0600000101010101" pitchFamily="34" charset="-127"/>
                <a:cs typeface="Arial" panose="020B0604020202020204" pitchFamily="34" charset="0"/>
              </a:rPr>
              <a:t>SA2 </a:t>
            </a:r>
            <a:r>
              <a:rPr lang="en-GB" altLang="ko-KR" sz="1800" dirty="0">
                <a:latin typeface="Arial" panose="020B0604020202020204" pitchFamily="34" charset="0"/>
                <a:ea typeface="Gulim" panose="020B0600000101010101" pitchFamily="34" charset="-127"/>
                <a:cs typeface="Arial" panose="020B0604020202020204" pitchFamily="34" charset="0"/>
              </a:rPr>
              <a:t>WG </a:t>
            </a:r>
            <a:r>
              <a:rPr lang="en-GB" altLang="ko-KR" sz="1800" dirty="0" smtClean="0">
                <a:latin typeface="Arial" panose="020B0604020202020204" pitchFamily="34" charset="0"/>
                <a:ea typeface="Gulim" panose="020B0600000101010101" pitchFamily="34" charset="-127"/>
                <a:cs typeface="Arial" panose="020B0604020202020204" pitchFamily="34" charset="0"/>
              </a:rPr>
              <a:t>leadership</a:t>
            </a:r>
            <a:endParaRPr lang="en-GB" altLang="ko-KR" sz="1800" dirty="0">
              <a:latin typeface="Arial" panose="020B0604020202020204" pitchFamily="34" charset="0"/>
              <a:ea typeface="Gulim" panose="020B0600000101010101" pitchFamily="34" charset="-127"/>
              <a:cs typeface="Arial" panose="020B0604020202020204" pitchFamily="34" charset="0"/>
            </a:endParaRPr>
          </a:p>
          <a:p>
            <a:pPr lvl="1" eaLnBrk="1" hangingPunct="1"/>
            <a:r>
              <a:rPr lang="en-GB" altLang="ko-KR" sz="1800" b="1" dirty="0">
                <a:latin typeface="Arial" panose="020B0604020202020204" pitchFamily="34" charset="0"/>
                <a:ea typeface="Gulim" panose="020B0600000101010101" pitchFamily="34" charset="-127"/>
                <a:cs typeface="Arial" panose="020B0604020202020204" pitchFamily="34" charset="0"/>
              </a:rPr>
              <a:t>Chair</a:t>
            </a:r>
            <a:r>
              <a:rPr lang="en-GB" altLang="ko-KR" sz="1800" dirty="0">
                <a:latin typeface="Arial" panose="020B0604020202020204" pitchFamily="34" charset="0"/>
                <a:ea typeface="Gulim" panose="020B0600000101010101" pitchFamily="34" charset="-127"/>
                <a:cs typeface="Arial" panose="020B0604020202020204" pitchFamily="34" charset="0"/>
              </a:rPr>
              <a:t>: Andrew Bennett (Samsung)</a:t>
            </a:r>
          </a:p>
          <a:p>
            <a:pPr lvl="1" eaLnBrk="1" hangingPunct="1"/>
            <a:r>
              <a:rPr lang="en-GB" altLang="ko-KR" sz="1800" b="1" dirty="0">
                <a:latin typeface="Arial" panose="020B0604020202020204" pitchFamily="34" charset="0"/>
                <a:ea typeface="Gulim" panose="020B0600000101010101" pitchFamily="34" charset="-127"/>
                <a:cs typeface="Arial" panose="020B0604020202020204" pitchFamily="34" charset="0"/>
              </a:rPr>
              <a:t>Vice </a:t>
            </a:r>
            <a:r>
              <a:rPr lang="en-GB" altLang="ko-KR" sz="1800" b="1" dirty="0" smtClean="0">
                <a:latin typeface="Arial" panose="020B0604020202020204" pitchFamily="34" charset="0"/>
                <a:ea typeface="Gulim" panose="020B0600000101010101" pitchFamily="34" charset="-127"/>
                <a:cs typeface="Arial" panose="020B0604020202020204" pitchFamily="34" charset="0"/>
              </a:rPr>
              <a:t>Chairs</a:t>
            </a:r>
            <a:r>
              <a:rPr lang="en-GB" altLang="ko-KR" sz="1800" dirty="0" smtClean="0">
                <a:latin typeface="Arial" panose="020B0604020202020204" pitchFamily="34" charset="0"/>
                <a:ea typeface="Gulim" panose="020B0600000101010101" pitchFamily="34" charset="-127"/>
                <a:cs typeface="Arial" panose="020B0604020202020204" pitchFamily="34" charset="0"/>
              </a:rPr>
              <a:t>: </a:t>
            </a:r>
            <a:r>
              <a:rPr lang="en-GB" altLang="ko-KR" sz="1800" dirty="0">
                <a:latin typeface="Arial" panose="020B0604020202020204" pitchFamily="34" charset="0"/>
                <a:ea typeface="Gulim" panose="020B0600000101010101" pitchFamily="34" charset="-127"/>
                <a:cs typeface="Arial" panose="020B0604020202020204" pitchFamily="34" charset="0"/>
              </a:rPr>
              <a:t>Dario Serafino Tonesi (Qualcomm), Wanqiang Zhang (Huawei) </a:t>
            </a:r>
          </a:p>
          <a:p>
            <a:pPr lvl="1" eaLnBrk="1" hangingPunct="1"/>
            <a:r>
              <a:rPr lang="en-GB" altLang="ko-KR" sz="1800" b="1" dirty="0">
                <a:latin typeface="Arial" panose="020B0604020202020204" pitchFamily="34" charset="0"/>
                <a:ea typeface="Gulim" panose="020B0600000101010101" pitchFamily="34" charset="-127"/>
                <a:cs typeface="Arial" panose="020B0604020202020204" pitchFamily="34" charset="0"/>
              </a:rPr>
              <a:t>Secretary</a:t>
            </a:r>
            <a:r>
              <a:rPr lang="en-GB" altLang="ko-KR" sz="1800" dirty="0">
                <a:latin typeface="Arial" panose="020B0604020202020204" pitchFamily="34" charset="0"/>
                <a:ea typeface="Gulim" panose="020B0600000101010101" pitchFamily="34" charset="-127"/>
                <a:cs typeface="Arial" panose="020B0604020202020204" pitchFamily="34" charset="0"/>
              </a:rPr>
              <a:t>: Maurice Pope (MCC)</a:t>
            </a:r>
          </a:p>
          <a:p>
            <a:pPr marL="0" lvl="1" indent="0" eaLnBrk="1" hangingPunct="1">
              <a:buNone/>
            </a:pPr>
            <a:endParaRPr lang="en-GB" altLang="ko-KR" sz="1800" dirty="0">
              <a:latin typeface="Arial" panose="020B0604020202020204" pitchFamily="34" charset="0"/>
              <a:ea typeface="Gulim" panose="020B0600000101010101" pitchFamily="34" charset="-127"/>
              <a:cs typeface="Arial" panose="020B0604020202020204" pitchFamily="34" charset="0"/>
            </a:endParaRPr>
          </a:p>
          <a:p>
            <a:pPr marL="284163" indent="0" eaLnBrk="1" hangingPunct="1">
              <a:buNone/>
            </a:pPr>
            <a:r>
              <a:rPr lang="en-GB" altLang="de-DE" sz="1600" b="1" dirty="0">
                <a:solidFill>
                  <a:srgbClr val="FF0000"/>
                </a:solidFill>
                <a:latin typeface="Arial" panose="020B0604020202020204" pitchFamily="34" charset="0"/>
                <a:cs typeface="Arial" panose="020B0604020202020204" pitchFamily="34" charset="0"/>
              </a:rPr>
              <a:t>Many thanks to Maurice </a:t>
            </a:r>
            <a:r>
              <a:rPr lang="en-GB" altLang="de-DE" sz="1600" b="1" dirty="0" smtClean="0">
                <a:solidFill>
                  <a:srgbClr val="FF0000"/>
                </a:solidFill>
                <a:latin typeface="Arial" panose="020B0604020202020204" pitchFamily="34" charset="0"/>
                <a:cs typeface="Arial" panose="020B0604020202020204" pitchFamily="34" charset="0"/>
              </a:rPr>
              <a:t>Pope, </a:t>
            </a:r>
            <a:r>
              <a:rPr lang="en-GB" altLang="de-DE" sz="1600" b="1" dirty="0">
                <a:solidFill>
                  <a:srgbClr val="FF0000"/>
                </a:solidFill>
                <a:latin typeface="Arial" panose="020B0604020202020204" pitchFamily="34" charset="0"/>
                <a:cs typeface="Arial" panose="020B0604020202020204" pitchFamily="34" charset="0"/>
              </a:rPr>
              <a:t>and </a:t>
            </a:r>
            <a:r>
              <a:rPr lang="en-GB" altLang="de-DE" sz="1600" b="1" dirty="0" smtClean="0">
                <a:solidFill>
                  <a:srgbClr val="FF0000"/>
                </a:solidFill>
                <a:latin typeface="Arial" panose="020B0604020202020204" pitchFamily="34" charset="0"/>
                <a:cs typeface="Arial" panose="020B0604020202020204" pitchFamily="34" charset="0"/>
              </a:rPr>
              <a:t>Vice Chairs </a:t>
            </a:r>
            <a:r>
              <a:rPr lang="en-GB" altLang="de-DE" sz="1600" b="1" dirty="0" err="1" smtClean="0">
                <a:solidFill>
                  <a:srgbClr val="FF0000"/>
                </a:solidFill>
                <a:latin typeface="Arial" panose="020B0604020202020204" pitchFamily="34" charset="0"/>
                <a:cs typeface="Arial" panose="020B0604020202020204" pitchFamily="34" charset="0"/>
              </a:rPr>
              <a:t>Wanqiang</a:t>
            </a:r>
            <a:r>
              <a:rPr lang="en-GB" altLang="de-DE" sz="1600" b="1" dirty="0" smtClean="0">
                <a:solidFill>
                  <a:srgbClr val="FF0000"/>
                </a:solidFill>
                <a:latin typeface="Arial" panose="020B0604020202020204" pitchFamily="34" charset="0"/>
                <a:cs typeface="Arial" panose="020B0604020202020204" pitchFamily="34" charset="0"/>
              </a:rPr>
              <a:t> Zhang and Dario Serafino </a:t>
            </a:r>
            <a:r>
              <a:rPr lang="en-GB" altLang="de-DE" sz="1600" b="1" dirty="0" err="1" smtClean="0">
                <a:solidFill>
                  <a:srgbClr val="FF0000"/>
                </a:solidFill>
                <a:latin typeface="Arial" panose="020B0604020202020204" pitchFamily="34" charset="0"/>
                <a:cs typeface="Arial" panose="020B0604020202020204" pitchFamily="34" charset="0"/>
              </a:rPr>
              <a:t>Tonesi</a:t>
            </a:r>
            <a:r>
              <a:rPr lang="en-GB" altLang="de-DE" sz="1600" b="1" dirty="0" smtClean="0">
                <a:solidFill>
                  <a:srgbClr val="FF0000"/>
                </a:solidFill>
                <a:latin typeface="Arial" panose="020B0604020202020204" pitchFamily="34" charset="0"/>
                <a:cs typeface="Arial" panose="020B0604020202020204" pitchFamily="34" charset="0"/>
              </a:rPr>
              <a:t>, for their outstanding support during this quarter</a:t>
            </a:r>
            <a:endParaRPr lang="en-GB" altLang="ko-KR" dirty="0">
              <a:latin typeface="Arial" panose="020B0604020202020204" pitchFamily="34" charset="0"/>
              <a:ea typeface="Gulim" panose="020B0600000101010101" pitchFamily="34" charset="-127"/>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b="1" dirty="0" smtClean="0"/>
              <a:t>2.6) Rel-19 Work and Maintenance</a:t>
            </a:r>
            <a:endParaRPr lang="en-GB" sz="1800" b="1" dirty="0"/>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26317185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(1/5)</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solidFill>
                <a:srgbClr val="FF0000"/>
              </a:solidFill>
            </a:endParaRPr>
          </a:p>
          <a:p>
            <a:pPr lvl="1">
              <a:spcBef>
                <a:spcPts val="0"/>
              </a:spcBef>
              <a:spcAft>
                <a:spcPts val="0"/>
              </a:spcAft>
            </a:pPr>
            <a:r>
              <a:rPr lang="en-GB" sz="1200" dirty="0">
                <a:ea typeface="SimSun" panose="02010600030101010101" pitchFamily="2" charset="-122"/>
              </a:rPr>
              <a:t>TU estimates for the study phase:7 (1TU used in Xiamen, 1TU used in Chicago)</a:t>
            </a:r>
          </a:p>
          <a:p>
            <a:pPr lvl="1">
              <a:spcBef>
                <a:spcPts val="0"/>
              </a:spcBef>
              <a:spcAft>
                <a:spcPts val="0"/>
              </a:spcAft>
            </a:pPr>
            <a:r>
              <a:rPr lang="en-US" sz="1200" dirty="0">
                <a:ea typeface="SimSun" panose="02010600030101010101" pitchFamily="2" charset="-122"/>
              </a:rPr>
              <a:t>Total TU estimates for the normative phase:    5.5</a:t>
            </a:r>
            <a:endParaRPr lang="en-GB" sz="1200" dirty="0">
              <a:ea typeface="SimSun" panose="02010600030101010101" pitchFamily="2" charset="-122"/>
            </a:endParaRPr>
          </a:p>
          <a:p>
            <a:pPr lvl="1">
              <a:spcBef>
                <a:spcPts val="0"/>
              </a:spcBef>
              <a:spcAft>
                <a:spcPts val="0"/>
              </a:spcAft>
            </a:pPr>
            <a:r>
              <a:rPr lang="en-US" altLang="de-DE" sz="1200" dirty="0"/>
              <a:t>TR skeleton , definition, scope, Architecture Assumptions, Key Issues are </a:t>
            </a:r>
            <a:r>
              <a:rPr lang="en-US" altLang="de-DE" sz="1200" dirty="0" smtClean="0"/>
              <a:t>agreed</a:t>
            </a:r>
          </a:p>
          <a:p>
            <a:pPr lvl="1">
              <a:spcBef>
                <a:spcPts val="0"/>
              </a:spcBef>
              <a:spcAft>
                <a:spcPts val="0"/>
              </a:spcAft>
            </a:pPr>
            <a:r>
              <a:rPr lang="en-US" altLang="de-DE" sz="1200" kern="0" dirty="0"/>
              <a:t>TR 23.700-29 v0.2.0 </a:t>
            </a:r>
            <a:r>
              <a:rPr lang="en-US" altLang="de-DE" sz="1200" kern="0" dirty="0" smtClean="0"/>
              <a:t>available</a:t>
            </a:r>
            <a:endParaRPr lang="en-US" altLang="de-DE" sz="1200" dirty="0"/>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dependencies:</a:t>
            </a:r>
            <a:endParaRPr lang="de-DE" sz="1600" b="1" dirty="0">
              <a:ea typeface="+mn-ea"/>
              <a:cs typeface="+mn-cs"/>
            </a:endParaRPr>
          </a:p>
          <a:p>
            <a:pPr lvl="1">
              <a:spcBef>
                <a:spcPts val="0"/>
              </a:spcBef>
              <a:spcAft>
                <a:spcPts val="300"/>
              </a:spcAft>
            </a:pPr>
            <a:r>
              <a:rPr lang="en-US" sz="1200" dirty="0"/>
              <a:t>Yes, </a:t>
            </a:r>
            <a:r>
              <a:rPr lang="en-US" sz="1200" dirty="0" smtClean="0"/>
              <a:t>WT#1</a:t>
            </a:r>
            <a:r>
              <a:rPr lang="en-US" sz="1200" dirty="0"/>
              <a:t>, WT#2, WT#3</a:t>
            </a:r>
          </a:p>
          <a:p>
            <a:pPr>
              <a:spcBef>
                <a:spcPts val="0"/>
              </a:spcBef>
              <a:spcAft>
                <a:spcPts val="0"/>
              </a:spcAft>
            </a:pPr>
            <a:r>
              <a:rPr lang="de-DE" sz="1600" b="1" kern="0" dirty="0" smtClean="0"/>
              <a:t>Next </a:t>
            </a:r>
            <a:r>
              <a:rPr lang="de-DE" sz="1600" b="1" kern="0" dirty="0"/>
              <a:t>steps:</a:t>
            </a:r>
          </a:p>
          <a:p>
            <a:pPr lvl="1">
              <a:spcBef>
                <a:spcPts val="0"/>
              </a:spcBef>
              <a:spcAft>
                <a:spcPts val="0"/>
              </a:spcAft>
            </a:pPr>
            <a:r>
              <a:rPr lang="en-US" altLang="zh-CN" sz="1200" kern="0" dirty="0" smtClean="0"/>
              <a:t>Provide </a:t>
            </a:r>
            <a:r>
              <a:rPr lang="en-US" altLang="zh-CN" sz="1200" kern="0" dirty="0"/>
              <a:t>and start discussing first solutions </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4010183851"/>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627565">
                  <a:extLst>
                    <a:ext uri="{9D8B030D-6E8A-4147-A177-3AD203B41FA5}">
                      <a16:colId xmlns:a16="http://schemas.microsoft.com/office/drawing/2014/main" xmlns="" val="20000"/>
                    </a:ext>
                  </a:extLst>
                </a:gridCol>
                <a:gridCol w="372008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GB" altLang="zh-CN" sz="1200" b="1" i="0" u="none" strike="noStrike" kern="1200" dirty="0">
                          <a:solidFill>
                            <a:schemeClr val="bg1"/>
                          </a:solidFill>
                          <a:effectLst/>
                          <a:latin typeface="+mn-lt"/>
                          <a:ea typeface="+mn-ea"/>
                          <a:cs typeface="Arial" panose="020B0604020202020204" pitchFamily="34" charset="0"/>
                        </a:rPr>
                        <a:t>FS_5GSAT_ARCH_Ph3</a:t>
                      </a:r>
                      <a:endParaRPr lang="en-US" sz="1200" b="1" i="0" u="none" strike="noStrike" kern="1200" dirty="0">
                        <a:solidFill>
                          <a:schemeClr val="bg1"/>
                        </a:solidFill>
                        <a:effectLst/>
                        <a:latin typeface="+mn-lt"/>
                        <a:ea typeface="+mn-ea"/>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r-FR" sz="1200" b="1" dirty="0" err="1">
                          <a:effectLst/>
                          <a:latin typeface="+mn-lt"/>
                          <a:ea typeface="Calibri" panose="020F0502020204030204" pitchFamily="34" charset="0"/>
                          <a:cs typeface="Arial" panose="020B0604020202020204" pitchFamily="34" charset="0"/>
                        </a:rPr>
                        <a:t>Study</a:t>
                      </a:r>
                      <a:r>
                        <a:rPr lang="fr-FR" sz="1200" b="1" dirty="0">
                          <a:effectLst/>
                          <a:latin typeface="+mn-lt"/>
                          <a:ea typeface="Calibri" panose="020F0502020204030204" pitchFamily="34" charset="0"/>
                          <a:cs typeface="Arial" panose="020B0604020202020204" pitchFamily="34" charset="0"/>
                        </a:rPr>
                        <a:t> on </a:t>
                      </a:r>
                      <a:r>
                        <a:rPr lang="fr-FR" sz="1200" b="1" dirty="0" err="1">
                          <a:effectLst/>
                          <a:latin typeface="+mn-lt"/>
                          <a:ea typeface="Calibri" panose="020F0502020204030204" pitchFamily="34" charset="0"/>
                          <a:cs typeface="Arial" panose="020B0604020202020204" pitchFamily="34" charset="0"/>
                        </a:rPr>
                        <a:t>Integration</a:t>
                      </a:r>
                      <a:r>
                        <a:rPr lang="fr-FR" sz="1200" b="1" dirty="0">
                          <a:effectLst/>
                          <a:latin typeface="+mn-lt"/>
                          <a:ea typeface="Calibri" panose="020F0502020204030204" pitchFamily="34" charset="0"/>
                          <a:cs typeface="Arial" panose="020B0604020202020204" pitchFamily="34" charset="0"/>
                        </a:rPr>
                        <a:t> of satellite components in the 5G architecture Phase 3 </a:t>
                      </a:r>
                      <a:endParaRPr lang="de-DE" sz="1200" b="1" i="0" u="none" strike="noStrike" kern="1200" dirty="0">
                        <a:solidFill>
                          <a:schemeClr val="bg1"/>
                        </a:solidFill>
                        <a:effectLst/>
                        <a:latin typeface="+mn-lt"/>
                        <a:ea typeface="+mn-ea"/>
                        <a:cs typeface="Arial" panose="020B060402020202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Arial" panose="020B0604020202020204" pitchFamily="34" charset="0"/>
                        </a:rPr>
                        <a:t>0% </a:t>
                      </a:r>
                      <a:r>
                        <a:rPr lang="en-US" sz="1200" b="1" kern="1200" dirty="0">
                          <a:solidFill>
                            <a:srgbClr val="7030A0"/>
                          </a:solidFill>
                          <a:latin typeface="+mn-lt"/>
                          <a:ea typeface="+mn-ea"/>
                          <a:cs typeface="Arial" panose="020B0604020202020204" pitchFamily="34" charset="0"/>
                        </a:rPr>
                        <a:t>-&gt; </a:t>
                      </a:r>
                      <a:r>
                        <a:rPr lang="en-US" sz="1200" b="1" kern="1200" dirty="0" smtClean="0">
                          <a:solidFill>
                            <a:srgbClr val="7030A0"/>
                          </a:solidFill>
                          <a:latin typeface="+mn-lt"/>
                          <a:ea typeface="+mn-ea"/>
                          <a:cs typeface="Arial" panose="020B0604020202020204" pitchFamily="34" charset="0"/>
                        </a:rPr>
                        <a:t>15%</a:t>
                      </a:r>
                      <a:endParaRPr lang="en-US" sz="1200" b="1" kern="1200" dirty="0">
                        <a:solidFill>
                          <a:srgbClr val="7030A0"/>
                        </a:solidFill>
                        <a:latin typeface="+mn-lt"/>
                        <a:ea typeface="+mn-ea"/>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Arial" panose="020B0604020202020204" pitchFamily="34" charset="0"/>
                        </a:rPr>
                        <a:t>June</a:t>
                      </a:r>
                      <a:r>
                        <a:rPr kumimoji="0" lang="en-US" sz="1200" b="1" i="0" u="none" strike="noStrike" kern="1200" cap="none" spc="0" normalizeH="0" baseline="0" noProof="0" dirty="0">
                          <a:ln>
                            <a:noFill/>
                          </a:ln>
                          <a:solidFill>
                            <a:prstClr val="white"/>
                          </a:solidFill>
                          <a:effectLst/>
                          <a:uLnTx/>
                          <a:uFillTx/>
                          <a:latin typeface="+mn-lt"/>
                          <a:ea typeface="+mn-ea"/>
                          <a:cs typeface="Arial" panose="020B0604020202020204" pitchFamily="34" charset="0"/>
                        </a:rPr>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u="sng" kern="1200" dirty="0">
                          <a:solidFill>
                            <a:schemeClr val="lt1"/>
                          </a:solidFill>
                          <a:effectLst/>
                          <a:latin typeface="+mn-lt"/>
                          <a:ea typeface="+mn-ea"/>
                          <a:cs typeface="Arial" panose="020B0604020202020204" pitchFamily="34" charset="0"/>
                        </a:rPr>
                        <a:t>SP-231199</a:t>
                      </a:r>
                      <a:endParaRPr lang="en-US" sz="1200" b="1" i="0" dirty="0">
                        <a:solidFill>
                          <a:srgbClr val="7030A0"/>
                        </a:solidFill>
                        <a:latin typeface="+mn-lt"/>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5889677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a:t>2</a:t>
            </a:r>
            <a:r>
              <a:rPr lang="en-GB" altLang="en-US" b="1" dirty="0" smtClean="0"/>
              <a:t>/5)</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solidFill>
                <a:srgbClr val="FF0000"/>
              </a:solidFill>
            </a:endParaRPr>
          </a:p>
          <a:p>
            <a:pPr lvl="1">
              <a:spcBef>
                <a:spcPts val="0"/>
              </a:spcBef>
              <a:spcAft>
                <a:spcPts val="0"/>
              </a:spcAft>
            </a:pPr>
            <a:r>
              <a:rPr lang="en-US" altLang="zh-CN" sz="1200" dirty="0">
                <a:cs typeface="+mn-ea"/>
              </a:rPr>
              <a:t>The SID progress well with totally 71 contributions submitted in two meetings and 48 contributions handled</a:t>
            </a:r>
          </a:p>
          <a:p>
            <a:pPr lvl="1">
              <a:spcBef>
                <a:spcPts val="0"/>
              </a:spcBef>
              <a:spcAft>
                <a:spcPts val="0"/>
              </a:spcAft>
            </a:pPr>
            <a:r>
              <a:rPr lang="en-US" altLang="zh-CN" sz="1200" dirty="0">
                <a:cs typeface="+mn-ea"/>
              </a:rPr>
              <a:t>TR skeleton, scope and </a:t>
            </a:r>
            <a:r>
              <a:rPr lang="en-US" altLang="zh-CN" sz="1200" dirty="0" err="1">
                <a:cs typeface="+mn-ea"/>
              </a:rPr>
              <a:t>achitectural</a:t>
            </a:r>
            <a:r>
              <a:rPr lang="en-US" altLang="zh-CN" sz="1200" dirty="0">
                <a:cs typeface="+mn-ea"/>
              </a:rPr>
              <a:t> assumptions were agreed</a:t>
            </a:r>
          </a:p>
          <a:p>
            <a:pPr lvl="1">
              <a:spcBef>
                <a:spcPts val="0"/>
              </a:spcBef>
              <a:spcAft>
                <a:spcPts val="0"/>
              </a:spcAft>
            </a:pPr>
            <a:r>
              <a:rPr lang="en-US" altLang="zh-CN" sz="1200" dirty="0">
                <a:cs typeface="+mn-ea"/>
              </a:rPr>
              <a:t>Totally 8 Key Issues </a:t>
            </a:r>
            <a:r>
              <a:rPr lang="en-US" altLang="zh-CN" sz="1200" dirty="0">
                <a:cs typeface="+mn-ea"/>
                <a:sym typeface="+mn-ea"/>
              </a:rPr>
              <a:t>which covered all WTs </a:t>
            </a:r>
            <a:r>
              <a:rPr lang="en-US" altLang="zh-CN" sz="1200" dirty="0">
                <a:cs typeface="+mn-ea"/>
              </a:rPr>
              <a:t>were agreed or updated </a:t>
            </a:r>
          </a:p>
          <a:p>
            <a:pPr lvl="1">
              <a:spcBef>
                <a:spcPts val="0"/>
              </a:spcBef>
              <a:spcAft>
                <a:spcPts val="0"/>
              </a:spcAft>
            </a:pPr>
            <a:r>
              <a:rPr lang="en-US" altLang="en-GB" sz="1200" dirty="0">
                <a:ea typeface="宋体" panose="02010600030101010101" pitchFamily="2" charset="-122"/>
                <a:cs typeface="Times New Roman" panose="02020603050405020304"/>
                <a:sym typeface="+mn-ea"/>
              </a:rPr>
              <a:t>1 contribution for KI#1 was agreed to be captured</a:t>
            </a:r>
          </a:p>
          <a:p>
            <a:pPr lvl="1">
              <a:spcBef>
                <a:spcPts val="0"/>
              </a:spcBef>
              <a:spcAft>
                <a:spcPts val="0"/>
              </a:spcAft>
            </a:pPr>
            <a:r>
              <a:rPr lang="en-US" altLang="zh-CN" sz="1200" dirty="0">
                <a:cs typeface="+mn-ea"/>
              </a:rPr>
              <a:t>A LS is sent to SA1 for clarification on “DC service”, however SA1 postponed the reply LS, which may continue to delay the discussion of KI and solutions to DC service PS data off</a:t>
            </a:r>
          </a:p>
          <a:p>
            <a:pPr>
              <a:spcBef>
                <a:spcPts val="0"/>
              </a:spcBef>
              <a:spcAft>
                <a:spcPts val="600"/>
              </a:spcAft>
            </a:pPr>
            <a:r>
              <a:rPr lang="en-US" sz="1600" b="1" dirty="0"/>
              <a:t>RAN impacts and dependencies</a:t>
            </a:r>
            <a:endParaRPr lang="de-DE" sz="1600" b="1" dirty="0"/>
          </a:p>
          <a:p>
            <a:pPr lvl="1">
              <a:spcBef>
                <a:spcPts val="0"/>
              </a:spcBef>
              <a:spcAft>
                <a:spcPts val="300"/>
              </a:spcAft>
            </a:pPr>
            <a:r>
              <a:rPr lang="en-US" sz="1200" kern="0" dirty="0"/>
              <a:t>None</a:t>
            </a:r>
            <a:endParaRPr lang="de-DE" sz="1100" kern="0" dirty="0"/>
          </a:p>
          <a:p>
            <a:pPr>
              <a:spcBef>
                <a:spcPts val="0"/>
              </a:spcBef>
              <a:spcAft>
                <a:spcPts val="600"/>
              </a:spcAft>
            </a:pPr>
            <a:r>
              <a:rPr lang="en-US" sz="1600" b="1" dirty="0" smtClean="0">
                <a:ea typeface="+mn-ea"/>
                <a:cs typeface="+mn-cs"/>
              </a:rPr>
              <a:t>Controversial issues</a:t>
            </a:r>
          </a:p>
          <a:p>
            <a:pPr lvl="1">
              <a:spcBef>
                <a:spcPts val="0"/>
              </a:spcBef>
              <a:spcAft>
                <a:spcPts val="600"/>
              </a:spcAft>
            </a:pPr>
            <a:r>
              <a:rPr lang="en-US" sz="1200" dirty="0" smtClean="0">
                <a:cs typeface="+mn-cs"/>
              </a:rPr>
              <a:t>None</a:t>
            </a:r>
          </a:p>
          <a:p>
            <a:pPr>
              <a:spcBef>
                <a:spcPts val="0"/>
              </a:spcBef>
              <a:spcAft>
                <a:spcPts val="0"/>
              </a:spcAft>
            </a:pPr>
            <a:r>
              <a:rPr lang="de-DE" sz="1600" b="1" kern="0" dirty="0" smtClean="0"/>
              <a:t>Next </a:t>
            </a:r>
            <a:r>
              <a:rPr lang="de-DE" sz="1600" b="1" kern="0" dirty="0"/>
              <a:t>steps:</a:t>
            </a:r>
          </a:p>
          <a:p>
            <a:pPr lvl="1">
              <a:spcBef>
                <a:spcPts val="0"/>
              </a:spcBef>
              <a:spcAft>
                <a:spcPts val="0"/>
              </a:spcAft>
            </a:pPr>
            <a:r>
              <a:rPr lang="en-US" altLang="zh-CN" sz="1200" dirty="0">
                <a:sym typeface="+mn-ea"/>
              </a:rPr>
              <a:t>Updates KIs in #160AH, especially for PS data off, and focus on solutions </a:t>
            </a:r>
            <a:r>
              <a:rPr lang="en-US" altLang="zh-CN" sz="1200" dirty="0" err="1">
                <a:sym typeface="+mn-ea"/>
              </a:rPr>
              <a:t>afterwords</a:t>
            </a:r>
            <a:endParaRPr lang="en-US" altLang="zh-CN" sz="1200" dirty="0"/>
          </a:p>
          <a:p>
            <a:pPr lvl="1">
              <a:spcBef>
                <a:spcPts val="0"/>
              </a:spcBef>
              <a:spcAft>
                <a:spcPts val="0"/>
              </a:spcAft>
            </a:pPr>
            <a:r>
              <a:rPr lang="en-US" altLang="zh-CN" sz="1200" dirty="0">
                <a:sym typeface="+mn-ea"/>
              </a:rPr>
              <a:t>Continue discussions on solutions to the agreed KIs</a:t>
            </a:r>
            <a:endParaRPr lang="en-US" altLang="zh-CN" sz="1200" dirty="0"/>
          </a:p>
          <a:p>
            <a:pPr lvl="1">
              <a:spcBef>
                <a:spcPts val="0"/>
              </a:spcBef>
              <a:spcAft>
                <a:spcPts val="0"/>
              </a:spcAft>
            </a:pPr>
            <a:r>
              <a:rPr lang="en-US" altLang="zh-CN" sz="1200" dirty="0"/>
              <a:t>Solutions to DC service PS data off  may be deprioritized due to delay of reply </a:t>
            </a:r>
            <a:r>
              <a:rPr lang="en-US" altLang="zh-CN" sz="1200" dirty="0" smtClean="0"/>
              <a:t>LS</a:t>
            </a:r>
            <a:endParaRPr lang="en-US" altLang="zh-CN"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573013622"/>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US" sz="1200" b="1" kern="1200" dirty="0" smtClean="0">
                          <a:solidFill>
                            <a:schemeClr val="lt1"/>
                          </a:solidFill>
                          <a:effectLst/>
                          <a:latin typeface="+mn-lt"/>
                          <a:ea typeface="+mn-ea"/>
                          <a:cs typeface="+mn-cs"/>
                        </a:rPr>
                        <a:t>FS_NG_RTC_Ph2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smtClean="0">
                          <a:solidFill>
                            <a:schemeClr val="bg1"/>
                          </a:solidFill>
                          <a:effectLst/>
                          <a:latin typeface="Calibri" panose="020F0502020204030204" pitchFamily="34" charset="0"/>
                        </a:rPr>
                        <a:t>Study on system architecture for next generation real time communication services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200" b="1" kern="1200" dirty="0" smtClean="0">
                          <a:solidFill>
                            <a:srgbClr val="7030A0"/>
                          </a:solidFill>
                          <a:latin typeface="+mn-lt"/>
                          <a:ea typeface="+mn-ea"/>
                          <a:cs typeface="+mn-cs"/>
                        </a:rPr>
                        <a:t>0%-&gt;15%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dirty="0" smtClean="0">
                          <a:ln>
                            <a:noFill/>
                          </a:ln>
                          <a:solidFill>
                            <a:prstClr val="white"/>
                          </a:solidFill>
                          <a:effectLst/>
                          <a:uLnTx/>
                          <a:uFillTx/>
                          <a:latin typeface="+mn-lt"/>
                          <a:ea typeface="+mn-ea"/>
                          <a:cs typeface="+mn-cs"/>
                        </a:rPr>
                        <a:t>June, 2024</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dirty="0" smtClean="0">
                          <a:ln>
                            <a:noFill/>
                          </a:ln>
                          <a:solidFill>
                            <a:prstClr val="white"/>
                          </a:solidFill>
                          <a:effectLst/>
                          <a:uLnTx/>
                          <a:uFillTx/>
                          <a:latin typeface="+mn-lt"/>
                          <a:ea typeface="+mn-ea"/>
                          <a:cs typeface="+mn-cs"/>
                        </a:rPr>
                        <a:t>1010030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0182478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(3/5)</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solidFill>
                <a:srgbClr val="FF0000"/>
              </a:solidFill>
            </a:endParaRPr>
          </a:p>
          <a:p>
            <a:pPr lvl="1">
              <a:spcBef>
                <a:spcPts val="0"/>
              </a:spcBef>
              <a:spcAft>
                <a:spcPts val="0"/>
              </a:spcAft>
              <a:defRPr/>
            </a:pPr>
            <a:r>
              <a:rPr lang="en-US" altLang="zh-CN" sz="1200" kern="0" dirty="0" smtClean="0"/>
              <a:t>SA2#159</a:t>
            </a:r>
          </a:p>
          <a:p>
            <a:pPr lvl="2">
              <a:spcBef>
                <a:spcPts val="0"/>
              </a:spcBef>
              <a:spcAft>
                <a:spcPts val="0"/>
              </a:spcAft>
              <a:defRPr/>
            </a:pPr>
            <a:r>
              <a:rPr lang="en-US" altLang="zh-CN" sz="1200" kern="0" dirty="0" smtClean="0"/>
              <a:t>7 P-CR’s agreed</a:t>
            </a:r>
          </a:p>
          <a:p>
            <a:pPr lvl="2">
              <a:spcBef>
                <a:spcPts val="0"/>
              </a:spcBef>
              <a:spcAft>
                <a:spcPts val="0"/>
              </a:spcAft>
              <a:defRPr/>
            </a:pPr>
            <a:r>
              <a:rPr lang="en-US" altLang="zh-CN" sz="1200" kern="0" dirty="0" smtClean="0"/>
              <a:t>Agreed </a:t>
            </a:r>
            <a:r>
              <a:rPr lang="en-US" altLang="zh-CN" sz="1200" kern="0" dirty="0"/>
              <a:t>TR Template, TR Scope, Architecture requirements, Architecture assumptions, 3 Key Issues for WT1</a:t>
            </a:r>
          </a:p>
          <a:p>
            <a:pPr lvl="1">
              <a:spcBef>
                <a:spcPts val="0"/>
              </a:spcBef>
              <a:spcAft>
                <a:spcPts val="0"/>
              </a:spcAft>
              <a:defRPr/>
            </a:pPr>
            <a:r>
              <a:rPr lang="en-US" altLang="zh-CN" sz="1200" kern="0" dirty="0" smtClean="0"/>
              <a:t>SA2#160</a:t>
            </a:r>
          </a:p>
          <a:p>
            <a:pPr lvl="2">
              <a:spcBef>
                <a:spcPts val="0"/>
              </a:spcBef>
              <a:spcAft>
                <a:spcPts val="0"/>
              </a:spcAft>
              <a:defRPr/>
            </a:pPr>
            <a:r>
              <a:rPr lang="en-US" altLang="zh-CN" sz="1200" kern="0" dirty="0" smtClean="0"/>
              <a:t>5 P-CRs </a:t>
            </a:r>
            <a:r>
              <a:rPr lang="en-US" altLang="zh-CN" sz="1200" kern="0" dirty="0"/>
              <a:t>agreed; 1 P-CR endorsed</a:t>
            </a:r>
          </a:p>
          <a:p>
            <a:pPr lvl="2">
              <a:spcBef>
                <a:spcPts val="0"/>
              </a:spcBef>
              <a:spcAft>
                <a:spcPts val="0"/>
              </a:spcAft>
              <a:defRPr/>
            </a:pPr>
            <a:r>
              <a:rPr lang="en-US" altLang="zh-CN" sz="1200" kern="0" dirty="0"/>
              <a:t>Agreed updated architecture assumptions, 4 new Key Issues for </a:t>
            </a:r>
            <a:r>
              <a:rPr lang="en-US" altLang="zh-CN" sz="1200" kern="0" dirty="0" smtClean="0"/>
              <a:t>WT2.1, </a:t>
            </a:r>
            <a:r>
              <a:rPr lang="en-US" altLang="zh-CN" sz="1200" kern="0" dirty="0"/>
              <a:t>WT3.1, WT3.2</a:t>
            </a:r>
          </a:p>
          <a:p>
            <a:pPr lvl="2">
              <a:spcBef>
                <a:spcPts val="0"/>
              </a:spcBef>
              <a:spcAft>
                <a:spcPts val="0"/>
              </a:spcAft>
              <a:defRPr/>
            </a:pPr>
            <a:r>
              <a:rPr lang="en-US" altLang="zh-CN" sz="1200" kern="0" dirty="0"/>
              <a:t>Endorsed Key Issue for </a:t>
            </a:r>
            <a:r>
              <a:rPr lang="en-US" altLang="zh-CN" sz="1200" kern="0" dirty="0" smtClean="0"/>
              <a:t>WT2.3</a:t>
            </a:r>
            <a:endParaRPr lang="en-US" altLang="zh-CN" sz="1200" kern="0" dirty="0"/>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a:t>
            </a:r>
            <a:r>
              <a:rPr lang="en-US" sz="1600" b="1" dirty="0" smtClean="0">
                <a:ea typeface="+mn-ea"/>
                <a:cs typeface="+mn-cs"/>
              </a:rPr>
              <a:t>dependencies</a:t>
            </a:r>
            <a:endParaRPr lang="de-DE" sz="1600" b="1" dirty="0">
              <a:ea typeface="+mn-ea"/>
              <a:cs typeface="+mn-cs"/>
            </a:endParaRPr>
          </a:p>
          <a:p>
            <a:pPr lvl="1">
              <a:spcBef>
                <a:spcPts val="0"/>
              </a:spcBef>
              <a:spcAft>
                <a:spcPts val="450"/>
              </a:spcAft>
              <a:defRPr/>
            </a:pPr>
            <a:r>
              <a:rPr lang="en-US" sz="1200" kern="0" dirty="0"/>
              <a:t>Intra SA: Dependency mainly on UL PDU Set issue being discussed in SA2 as part of Rel-18 XRM work. As a result, KI related to </a:t>
            </a:r>
            <a:r>
              <a:rPr lang="en-US" sz="1200" kern="0" dirty="0" smtClean="0"/>
              <a:t>WT#1.3 </a:t>
            </a:r>
            <a:r>
              <a:rPr lang="en-US" sz="1200" kern="0" dirty="0"/>
              <a:t>on UL PDU Set handling has been postponed.</a:t>
            </a:r>
          </a:p>
          <a:p>
            <a:pPr lvl="1">
              <a:spcBef>
                <a:spcPts val="0"/>
              </a:spcBef>
              <a:spcAft>
                <a:spcPts val="450"/>
              </a:spcAft>
              <a:defRPr/>
            </a:pPr>
            <a:r>
              <a:rPr lang="en-US" sz="1200" kern="0" dirty="0"/>
              <a:t>Inter TSG: None identified yet</a:t>
            </a:r>
          </a:p>
          <a:p>
            <a:pPr>
              <a:spcBef>
                <a:spcPts val="0"/>
              </a:spcBef>
              <a:spcAft>
                <a:spcPts val="0"/>
              </a:spcAft>
            </a:pPr>
            <a:r>
              <a:rPr lang="de-DE" sz="1600" b="1" kern="0" dirty="0"/>
              <a:t>Contentious issues</a:t>
            </a:r>
          </a:p>
          <a:p>
            <a:pPr lvl="1">
              <a:spcBef>
                <a:spcPts val="0"/>
              </a:spcBef>
              <a:spcAft>
                <a:spcPts val="0"/>
              </a:spcAft>
            </a:pPr>
            <a:r>
              <a:rPr lang="de-DE" sz="1200" kern="0" dirty="0"/>
              <a:t>None</a:t>
            </a:r>
            <a:endParaRPr lang="de-DE" sz="1600" b="1" kern="0" dirty="0"/>
          </a:p>
          <a:p>
            <a:pPr>
              <a:spcBef>
                <a:spcPts val="0"/>
              </a:spcBef>
              <a:spcAft>
                <a:spcPts val="0"/>
              </a:spcAft>
            </a:pPr>
            <a:r>
              <a:rPr lang="de-DE" sz="1600" b="1" kern="0" dirty="0" smtClean="0"/>
              <a:t>Next steps</a:t>
            </a:r>
            <a:endParaRPr lang="de-DE" sz="1600" b="1" kern="0" dirty="0"/>
          </a:p>
          <a:p>
            <a:pPr lvl="1">
              <a:defRPr/>
            </a:pPr>
            <a:r>
              <a:rPr lang="en-US" sz="1200" kern="0" dirty="0"/>
              <a:t>Progress Key issues for other work </a:t>
            </a:r>
            <a:r>
              <a:rPr lang="en-US" sz="1200" kern="0" dirty="0" smtClean="0"/>
              <a:t>tasks</a:t>
            </a:r>
            <a:endParaRPr lang="en-US" sz="1200" kern="0" dirty="0"/>
          </a:p>
          <a:p>
            <a:pPr lvl="1">
              <a:defRPr/>
            </a:pPr>
            <a:r>
              <a:rPr lang="en-US" sz="1200" kern="0" dirty="0"/>
              <a:t>Progress solutions for the </a:t>
            </a:r>
            <a:r>
              <a:rPr lang="en-US" sz="1200" kern="0" dirty="0" smtClean="0"/>
              <a:t>study</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502929249"/>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smtClean="0"/>
                        <a:t>FS_XRM_Ph2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dirty="0" smtClean="0"/>
                        <a:t>Study on Extended Reality and Media Service (XRM) Phase 2 </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0% </a:t>
                      </a:r>
                      <a:r>
                        <a:rPr lang="en-US" sz="1200" b="1" kern="1200" dirty="0">
                          <a:solidFill>
                            <a:srgbClr val="7030A0"/>
                          </a:solidFill>
                          <a:latin typeface="+mn-lt"/>
                          <a:ea typeface="+mn-ea"/>
                          <a:cs typeface="+mn-cs"/>
                        </a:rPr>
                        <a:t>-&gt; </a:t>
                      </a:r>
                      <a:r>
                        <a:rPr lang="en-US" sz="1200" b="1" kern="1200" dirty="0" smtClean="0">
                          <a:solidFill>
                            <a:srgbClr val="7030A0"/>
                          </a:solidFill>
                          <a:latin typeface="+mn-lt"/>
                          <a:ea typeface="+mn-ea"/>
                          <a:cs typeface="+mn-cs"/>
                        </a:rPr>
                        <a:t>13%</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t>18/06/2024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t>1010032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4737631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a:t>4</a:t>
            </a:r>
            <a:r>
              <a:rPr lang="en-GB" altLang="en-US" b="1" dirty="0" smtClean="0"/>
              <a:t>/5)</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solidFill>
                <a:srgbClr val="FF0000"/>
              </a:solidFill>
            </a:endParaRPr>
          </a:p>
          <a:p>
            <a:pPr lvl="1">
              <a:spcBef>
                <a:spcPts val="0"/>
              </a:spcBef>
              <a:spcAft>
                <a:spcPts val="0"/>
              </a:spcAft>
            </a:pPr>
            <a:r>
              <a:rPr lang="en-US" altLang="de-DE" sz="1200" kern="0" dirty="0"/>
              <a:t>TR 23.700-66 v0.2.0 is available</a:t>
            </a:r>
          </a:p>
          <a:p>
            <a:pPr lvl="1">
              <a:spcBef>
                <a:spcPts val="0"/>
              </a:spcBef>
              <a:spcAft>
                <a:spcPts val="300"/>
              </a:spcAft>
            </a:pPr>
            <a:r>
              <a:rPr lang="en-US" altLang="de-DE" sz="1200" dirty="0"/>
              <a:t>Total 105 </a:t>
            </a:r>
            <a:r>
              <a:rPr lang="en-US" altLang="de-DE" sz="1200" dirty="0" err="1"/>
              <a:t>TDocs</a:t>
            </a:r>
            <a:r>
              <a:rPr lang="en-US" altLang="de-DE" sz="1200" dirty="0"/>
              <a:t> are submitted to SA2#159 and SA2#160</a:t>
            </a:r>
          </a:p>
          <a:p>
            <a:pPr lvl="1">
              <a:spcBef>
                <a:spcPts val="0"/>
              </a:spcBef>
              <a:spcAft>
                <a:spcPts val="300"/>
              </a:spcAft>
            </a:pPr>
            <a:r>
              <a:rPr lang="en-US" altLang="de-DE" sz="1200" dirty="0"/>
              <a:t>7 </a:t>
            </a:r>
            <a:r>
              <a:rPr lang="en-US" altLang="de-DE" sz="1200" dirty="0" err="1"/>
              <a:t>pCRs</a:t>
            </a:r>
            <a:r>
              <a:rPr lang="en-US" altLang="de-DE" sz="1200" dirty="0"/>
              <a:t> have been agreed (15 </a:t>
            </a:r>
            <a:r>
              <a:rPr lang="en-US" altLang="de-DE" sz="1200" dirty="0" err="1"/>
              <a:t>pCRs</a:t>
            </a:r>
            <a:r>
              <a:rPr lang="en-US" altLang="de-DE" sz="1200" dirty="0"/>
              <a:t> merged, 1 </a:t>
            </a:r>
            <a:r>
              <a:rPr lang="en-US" altLang="de-DE" sz="1200" dirty="0" err="1"/>
              <a:t>pCR</a:t>
            </a:r>
            <a:r>
              <a:rPr lang="en-US" altLang="de-DE" sz="1200" dirty="0"/>
              <a:t> and 3DP noted, 1 LS postponed)</a:t>
            </a:r>
          </a:p>
          <a:p>
            <a:pPr lvl="1">
              <a:spcBef>
                <a:spcPts val="0"/>
              </a:spcBef>
              <a:spcAft>
                <a:spcPts val="0"/>
              </a:spcAft>
            </a:pPr>
            <a:r>
              <a:rPr lang="en-US" altLang="de-DE" sz="1200" dirty="0"/>
              <a:t>TR skeleton, Definition, Scope, and Architecture Assumptions and Principles have been agreed</a:t>
            </a:r>
            <a:endParaRPr lang="en-US" altLang="zh-CN" sz="1200" dirty="0">
              <a:cs typeface="+mn-ea"/>
            </a:endParaRPr>
          </a:p>
          <a:p>
            <a:pPr lvl="1">
              <a:spcBef>
                <a:spcPts val="0"/>
              </a:spcBef>
              <a:spcAft>
                <a:spcPts val="0"/>
              </a:spcAft>
            </a:pPr>
            <a:r>
              <a:rPr lang="en-US" altLang="zh-CN" sz="1200" dirty="0">
                <a:cs typeface="+mn-ea"/>
              </a:rPr>
              <a:t>Total 3 Key Issues </a:t>
            </a:r>
            <a:r>
              <a:rPr lang="en-US" altLang="zh-CN" sz="1200" dirty="0">
                <a:cs typeface="+mn-ea"/>
                <a:sym typeface="+mn-ea"/>
              </a:rPr>
              <a:t>to cover all three WTs in the SID </a:t>
            </a:r>
            <a:r>
              <a:rPr lang="en-US" altLang="zh-CN" sz="1200" dirty="0">
                <a:cs typeface="+mn-ea"/>
              </a:rPr>
              <a:t>have been agreed</a:t>
            </a:r>
          </a:p>
          <a:p>
            <a:pPr lvl="1">
              <a:spcBef>
                <a:spcPts val="0"/>
              </a:spcBef>
              <a:spcAft>
                <a:spcPts val="0"/>
              </a:spcAft>
            </a:pPr>
            <a:r>
              <a:rPr lang="en-US" altLang="de-DE" sz="1200" dirty="0"/>
              <a:t>Solution discussion will start from the next SA2#160AH meeting</a:t>
            </a:r>
          </a:p>
          <a:p>
            <a:pPr marL="457200" lvl="1" indent="-457200">
              <a:spcBef>
                <a:spcPts val="0"/>
              </a:spcBef>
              <a:spcAft>
                <a:spcPts val="0"/>
              </a:spcAft>
              <a:buBlip>
                <a:blip r:embed="rId2"/>
              </a:buBlip>
            </a:pPr>
            <a:r>
              <a:rPr lang="en-US" sz="1600" b="1" dirty="0" smtClean="0"/>
              <a:t>RAN </a:t>
            </a:r>
            <a:r>
              <a:rPr lang="en-US" sz="1600" b="1" dirty="0"/>
              <a:t>impacts and dependencies</a:t>
            </a:r>
            <a:endParaRPr lang="de-DE" sz="1600" b="1" dirty="0"/>
          </a:p>
          <a:p>
            <a:pPr lvl="1">
              <a:spcBef>
                <a:spcPts val="0"/>
              </a:spcBef>
              <a:spcAft>
                <a:spcPts val="300"/>
              </a:spcAft>
            </a:pPr>
            <a:r>
              <a:rPr lang="en-US" sz="1200" kern="0" dirty="0"/>
              <a:t>None</a:t>
            </a:r>
            <a:endParaRPr lang="de-DE" sz="1100" kern="0" dirty="0"/>
          </a:p>
          <a:p>
            <a:pPr>
              <a:spcBef>
                <a:spcPts val="0"/>
              </a:spcBef>
              <a:spcAft>
                <a:spcPts val="0"/>
              </a:spcAft>
            </a:pPr>
            <a:r>
              <a:rPr lang="de-DE" sz="1600" b="1" kern="0" dirty="0"/>
              <a:t>Contentious issues</a:t>
            </a:r>
          </a:p>
          <a:p>
            <a:pPr lvl="1">
              <a:spcBef>
                <a:spcPts val="0"/>
              </a:spcBef>
              <a:spcAft>
                <a:spcPts val="0"/>
              </a:spcAft>
            </a:pPr>
            <a:r>
              <a:rPr lang="de-DE" sz="1200" kern="0" dirty="0" smtClean="0"/>
              <a:t>None</a:t>
            </a:r>
            <a:endParaRPr lang="de-DE" sz="1600" b="1" kern="0" dirty="0" smtClean="0"/>
          </a:p>
          <a:p>
            <a:pPr>
              <a:spcBef>
                <a:spcPts val="0"/>
              </a:spcBef>
              <a:spcAft>
                <a:spcPts val="0"/>
              </a:spcAft>
            </a:pPr>
            <a:r>
              <a:rPr lang="de-DE" sz="1600" b="1" kern="0" dirty="0" smtClean="0"/>
              <a:t>Next steps</a:t>
            </a:r>
            <a:endParaRPr lang="de-DE" sz="1600" b="1" kern="0" dirty="0"/>
          </a:p>
          <a:p>
            <a:pPr lvl="1">
              <a:defRPr/>
            </a:pPr>
            <a:r>
              <a:rPr lang="en-US" sz="1200" kern="0" dirty="0"/>
              <a:t>Start solution discussions for agreed Key Issues</a:t>
            </a:r>
          </a:p>
          <a:p>
            <a:pPr lvl="1">
              <a:defRPr/>
            </a:pPr>
            <a:r>
              <a:rPr lang="en-US" sz="1200" kern="0" dirty="0"/>
              <a:t>Continue discussion to refine Key Issues, Architectural Assumptions, Scope, </a:t>
            </a:r>
            <a:r>
              <a:rPr lang="en-US" sz="1200" kern="0" dirty="0" err="1"/>
              <a:t>etc</a:t>
            </a: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4166533603"/>
              </p:ext>
            </p:extLst>
          </p:nvPr>
        </p:nvGraphicFramePr>
        <p:xfrm>
          <a:off x="138173" y="1312782"/>
          <a:ext cx="8810067" cy="7691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smtClean="0"/>
                        <a:t>FS_EnergySys</a:t>
                      </a:r>
                      <a:endParaRPr lang="en-GB" sz="1200" b="1" dirty="0" smtClean="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smtClean="0"/>
                        <a:t>Study on Energy Efficiency and Energy Saving </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0% </a:t>
                      </a:r>
                      <a:r>
                        <a:rPr lang="en-US" sz="1200" b="1" kern="1200" dirty="0">
                          <a:solidFill>
                            <a:srgbClr val="7030A0"/>
                          </a:solidFill>
                          <a:latin typeface="+mn-lt"/>
                          <a:ea typeface="+mn-ea"/>
                          <a:cs typeface="+mn-cs"/>
                        </a:rPr>
                        <a:t>-&gt; </a:t>
                      </a:r>
                      <a:r>
                        <a:rPr lang="en-US" sz="1200" b="1" kern="1200" dirty="0" smtClean="0">
                          <a:solidFill>
                            <a:srgbClr val="7030A0"/>
                          </a:solidFill>
                          <a:latin typeface="+mn-lt"/>
                          <a:ea typeface="+mn-ea"/>
                          <a:cs typeface="+mn-cs"/>
                        </a:rPr>
                        <a:t>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t>18/06/2024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t>1010029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1102992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(5/5)</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SA#101</a:t>
            </a:r>
            <a:endParaRPr lang="de-DE" altLang="de-DE" sz="1600" b="1" kern="0" dirty="0">
              <a:solidFill>
                <a:srgbClr val="FF0000"/>
              </a:solidFill>
            </a:endParaRPr>
          </a:p>
          <a:p>
            <a:pPr lvl="1">
              <a:spcBef>
                <a:spcPts val="0"/>
              </a:spcBef>
              <a:spcAft>
                <a:spcPts val="0"/>
              </a:spcAft>
            </a:pPr>
            <a:r>
              <a:rPr lang="en-US" altLang="de-DE" sz="1200" kern="0" dirty="0"/>
              <a:t>TR 23.700-75 v0.1.0 is available</a:t>
            </a:r>
          </a:p>
          <a:p>
            <a:pPr lvl="1">
              <a:spcBef>
                <a:spcPts val="0"/>
              </a:spcBef>
              <a:spcAft>
                <a:spcPts val="0"/>
              </a:spcAft>
            </a:pPr>
            <a:r>
              <a:rPr lang="en-US" altLang="de-DE" sz="1200" dirty="0"/>
              <a:t>Study started with SA2#160 (not on agenda for SA2#159). </a:t>
            </a:r>
          </a:p>
          <a:p>
            <a:pPr lvl="1">
              <a:spcBef>
                <a:spcPts val="0"/>
              </a:spcBef>
              <a:spcAft>
                <a:spcPts val="300"/>
              </a:spcAft>
            </a:pPr>
            <a:r>
              <a:rPr lang="en-US" altLang="de-DE" sz="1200" dirty="0"/>
              <a:t>13 </a:t>
            </a:r>
            <a:r>
              <a:rPr lang="en-US" altLang="de-DE" sz="1200" dirty="0" err="1"/>
              <a:t>TDocs</a:t>
            </a:r>
            <a:r>
              <a:rPr lang="en-US" altLang="de-DE" sz="1200" dirty="0"/>
              <a:t> were submitted to SA2#160. </a:t>
            </a:r>
          </a:p>
          <a:p>
            <a:pPr lvl="1">
              <a:spcBef>
                <a:spcPts val="0"/>
              </a:spcBef>
              <a:spcAft>
                <a:spcPts val="300"/>
              </a:spcAft>
            </a:pPr>
            <a:r>
              <a:rPr lang="en-US" altLang="de-DE" sz="1200" dirty="0" err="1"/>
              <a:t>pCRs</a:t>
            </a:r>
            <a:r>
              <a:rPr lang="en-US" altLang="de-DE" sz="1200" dirty="0"/>
              <a:t> for TR skeleton, Scope, Architecture Assumptions and </a:t>
            </a:r>
            <a:r>
              <a:rPr lang="en-US" altLang="zh-CN" sz="1200" dirty="0">
                <a:cs typeface="+mn-ea"/>
              </a:rPr>
              <a:t>3 Key Issues </a:t>
            </a:r>
            <a:r>
              <a:rPr lang="en-US" altLang="zh-CN" sz="1200" dirty="0">
                <a:cs typeface="+mn-ea"/>
                <a:sym typeface="+mn-ea"/>
              </a:rPr>
              <a:t>to cover the WTs in the SID </a:t>
            </a:r>
            <a:r>
              <a:rPr lang="en-US" altLang="zh-CN" sz="1200" dirty="0">
                <a:cs typeface="+mn-ea"/>
              </a:rPr>
              <a:t>have been agreed.</a:t>
            </a:r>
          </a:p>
          <a:p>
            <a:pPr marL="457200" lvl="1" indent="-457200">
              <a:spcBef>
                <a:spcPts val="0"/>
              </a:spcBef>
              <a:spcAft>
                <a:spcPts val="0"/>
              </a:spcAft>
              <a:buBlip>
                <a:blip r:embed="rId2"/>
              </a:buBlip>
            </a:pPr>
            <a:r>
              <a:rPr lang="en-US" sz="1600" b="1" dirty="0" smtClean="0">
                <a:ea typeface="+mn-ea"/>
                <a:cs typeface="+mn-cs"/>
              </a:rPr>
              <a:t>RAN </a:t>
            </a:r>
            <a:r>
              <a:rPr lang="en-US" sz="1600" b="1" dirty="0">
                <a:ea typeface="+mn-ea"/>
                <a:cs typeface="+mn-cs"/>
              </a:rPr>
              <a:t>impacts and </a:t>
            </a:r>
            <a:r>
              <a:rPr lang="en-US" sz="1600" b="1" dirty="0" smtClean="0">
                <a:ea typeface="+mn-ea"/>
                <a:cs typeface="+mn-cs"/>
              </a:rPr>
              <a:t>dependencies</a:t>
            </a:r>
            <a:endParaRPr lang="de-DE" sz="1600" b="1" dirty="0">
              <a:ea typeface="+mn-ea"/>
              <a:cs typeface="+mn-cs"/>
            </a:endParaRPr>
          </a:p>
          <a:p>
            <a:pPr lvl="1">
              <a:spcBef>
                <a:spcPts val="0"/>
              </a:spcBef>
              <a:spcAft>
                <a:spcPts val="300"/>
              </a:spcAft>
            </a:pPr>
            <a:r>
              <a:rPr lang="en-US" sz="1200" kern="0" dirty="0" smtClean="0"/>
              <a:t>None</a:t>
            </a:r>
            <a:endParaRPr lang="de-DE" sz="11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defRPr/>
            </a:pPr>
            <a:r>
              <a:rPr lang="en-US" sz="1200" kern="0" dirty="0"/>
              <a:t>Start solution discussions for agreed Key Issues in next </a:t>
            </a:r>
            <a:r>
              <a:rPr lang="en-US" sz="1200" kern="0" dirty="0" smtClean="0"/>
              <a:t>meeting</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3551095769"/>
              </p:ext>
            </p:extLst>
          </p:nvPr>
        </p:nvGraphicFramePr>
        <p:xfrm>
          <a:off x="138173" y="1312782"/>
          <a:ext cx="8810067" cy="7691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lt1"/>
                          </a:solidFill>
                          <a:latin typeface="+mn-lt"/>
                          <a:ea typeface="+mn-ea"/>
                          <a:cs typeface="+mn-cs"/>
                        </a:rPr>
                        <a:t>FS_MPS4msg</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dirty="0" smtClean="0">
                          <a:solidFill>
                            <a:schemeClr val="bg1"/>
                          </a:solidFill>
                          <a:effectLst/>
                          <a:latin typeface="+mn-lt"/>
                          <a:ea typeface="+mn-ea"/>
                          <a:cs typeface="+mn-cs"/>
                        </a:rPr>
                        <a:t>Study on MPS for IMS Messaging and SMS services</a:t>
                      </a:r>
                      <a:endParaRPr lang="en-US" sz="1200" b="1" kern="1200" dirty="0" smtClean="0">
                        <a:solidFill>
                          <a:schemeClr val="bg1"/>
                        </a:solidFill>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0</a:t>
                      </a:r>
                      <a:r>
                        <a:rPr lang="en-US" sz="1200" b="1" kern="1200" dirty="0">
                          <a:solidFill>
                            <a:srgbClr val="7030A0"/>
                          </a:solidFill>
                          <a:latin typeface="+mn-lt"/>
                          <a:ea typeface="+mn-ea"/>
                          <a:cs typeface="+mn-cs"/>
                        </a:rPr>
                        <a:t>% -&gt; </a:t>
                      </a:r>
                      <a:r>
                        <a:rPr lang="en-US" sz="1200" b="1" kern="1200" dirty="0" smtClean="0">
                          <a:solidFill>
                            <a:srgbClr val="7030A0"/>
                          </a:solidFill>
                          <a:latin typeface="+mn-lt"/>
                          <a:ea typeface="+mn-ea"/>
                          <a:cs typeface="+mn-cs"/>
                        </a:rPr>
                        <a:t>20%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lt1"/>
                          </a:solidFill>
                          <a:latin typeface="+mn-lt"/>
                          <a:ea typeface="+mn-ea"/>
                          <a:cs typeface="+mn-cs"/>
                        </a:rPr>
                        <a:t>18/06/2024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sz="1200" b="1" kern="1200" dirty="0" smtClean="0">
                          <a:solidFill>
                            <a:schemeClr val="lt1"/>
                          </a:solidFill>
                          <a:latin typeface="+mn-lt"/>
                          <a:ea typeface="+mn-ea"/>
                          <a:cs typeface="+mn-cs"/>
                        </a:rPr>
                        <a:t>1010031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5357243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b="1" dirty="0" smtClean="0"/>
              <a:t>2.7) </a:t>
            </a:r>
            <a:r>
              <a:rPr lang="en-GB" sz="1800" b="1" dirty="0"/>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3306695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smtClean="0"/>
              <a:t>2.7) </a:t>
            </a:r>
            <a:r>
              <a:rPr lang="de-DE" altLang="de-DE" b="1" dirty="0"/>
              <a:t>IETF </a:t>
            </a:r>
            <a:r>
              <a:rPr lang="en-GB" altLang="de-DE" b="1" dirty="0"/>
              <a:t>and External SDO Normative Reference Update</a:t>
            </a:r>
            <a:endParaRPr lang="de-DE" altLang="de-DE" b="1" dirty="0"/>
          </a:p>
        </p:txBody>
      </p:sp>
      <p:sp>
        <p:nvSpPr>
          <p:cNvPr id="46083" name="Content Placeholder 1"/>
          <p:cNvSpPr>
            <a:spLocks noGrp="1"/>
          </p:cNvSpPr>
          <p:nvPr>
            <p:ph idx="1"/>
          </p:nvPr>
        </p:nvSpPr>
        <p:spPr/>
        <p:txBody>
          <a:bodyPr/>
          <a:lstStyle/>
          <a:p>
            <a:endParaRPr lang="de-DE" sz="2400"/>
          </a:p>
          <a:p>
            <a:pPr eaLnBrk="1" hangingPunct="1"/>
            <a:endParaRPr lang="en-US" altLang="de-DE" sz="2400"/>
          </a:p>
          <a:p>
            <a:pPr>
              <a:buFontTx/>
              <a:buNone/>
            </a:pPr>
            <a:endParaRPr lang="en-US" altLang="de-DE"/>
          </a:p>
          <a:p>
            <a:pPr eaLnBrk="1" hangingPunct="1">
              <a:buFontTx/>
              <a:buNone/>
            </a:pPr>
            <a:endParaRPr lang="en-US" altLang="de-DE"/>
          </a:p>
          <a:p>
            <a:pPr eaLnBrk="1" hangingPunct="1"/>
            <a:endParaRPr lang="en-GB" altLang="de-DE">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xmlns=""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dirty="0" smtClean="0"/>
              <a:t>None </a:t>
            </a:r>
            <a:endParaRPr lang="en-US" sz="2400" kern="0" dirty="0"/>
          </a:p>
          <a:p>
            <a:pPr eaLnBrk="1" hangingPunct="1">
              <a:defRPr/>
            </a:pPr>
            <a:endParaRPr lang="en-GB" sz="1600" kern="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a:t>
            </a:r>
            <a:r>
              <a:rPr lang="en-GB" sz="2000" b="1" dirty="0"/>
              <a:t>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9350860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50" y="88900"/>
            <a:ext cx="6827838" cy="1143000"/>
          </a:xfrm>
        </p:spPr>
        <p:txBody>
          <a:bodyPr rtlCol="0">
            <a:normAutofit/>
          </a:bodyPr>
          <a:lstStyle/>
          <a:p>
            <a:pPr eaLnBrk="1" hangingPunct="1">
              <a:defRPr/>
            </a:pPr>
            <a:r>
              <a:rPr lang="en-US" b="1"/>
              <a:t>3) SA2 Work Planning</a:t>
            </a:r>
          </a:p>
        </p:txBody>
      </p:sp>
      <p:sp>
        <p:nvSpPr>
          <p:cNvPr id="57347" name="Rectangle 3"/>
          <p:cNvSpPr>
            <a:spLocks noGrp="1"/>
          </p:cNvSpPr>
          <p:nvPr>
            <p:ph type="body" idx="1"/>
          </p:nvPr>
        </p:nvSpPr>
        <p:spPr>
          <a:xfrm>
            <a:off x="254000" y="1232208"/>
            <a:ext cx="8364899" cy="5042211"/>
          </a:xfrm>
        </p:spPr>
        <p:txBody>
          <a:bodyPr/>
          <a:lstStyle/>
          <a:p>
            <a:pPr eaLnBrk="1" hangingPunct="1">
              <a:spcBef>
                <a:spcPts val="300"/>
              </a:spcBef>
              <a:defRPr/>
            </a:pPr>
            <a:r>
              <a:rPr lang="en-US" sz="2000" b="1" dirty="0" smtClean="0"/>
              <a:t>Pre-Release 18 maintenance</a:t>
            </a:r>
          </a:p>
          <a:p>
            <a:pPr lvl="1" eaLnBrk="1" hangingPunct="1">
              <a:spcBef>
                <a:spcPts val="300"/>
              </a:spcBef>
              <a:defRPr/>
            </a:pPr>
            <a:r>
              <a:rPr lang="en-US" sz="1800" dirty="0" smtClean="0"/>
              <a:t>5.9 TU’s allocated across the two meetings</a:t>
            </a:r>
          </a:p>
          <a:p>
            <a:pPr lvl="1" eaLnBrk="1" hangingPunct="1">
              <a:spcBef>
                <a:spcPts val="300"/>
              </a:spcBef>
              <a:defRPr/>
            </a:pPr>
            <a:r>
              <a:rPr lang="en-US" sz="1800" dirty="0" smtClean="0"/>
              <a:t>223 input documents across the two meetings</a:t>
            </a:r>
          </a:p>
          <a:p>
            <a:pPr eaLnBrk="1" hangingPunct="1">
              <a:spcBef>
                <a:spcPts val="300"/>
              </a:spcBef>
              <a:defRPr/>
            </a:pPr>
            <a:r>
              <a:rPr lang="en-US" sz="2000" b="1" dirty="0" smtClean="0"/>
              <a:t>Release 18</a:t>
            </a:r>
          </a:p>
          <a:p>
            <a:pPr lvl="1" eaLnBrk="1" hangingPunct="1">
              <a:spcBef>
                <a:spcPts val="300"/>
              </a:spcBef>
              <a:defRPr/>
            </a:pPr>
            <a:r>
              <a:rPr lang="en-US" sz="1800" dirty="0" smtClean="0"/>
              <a:t>Maintenance work started in the August meeting (SA2#158)</a:t>
            </a:r>
          </a:p>
          <a:p>
            <a:pPr lvl="1" eaLnBrk="1" hangingPunct="1">
              <a:spcBef>
                <a:spcPts val="300"/>
              </a:spcBef>
              <a:defRPr/>
            </a:pPr>
            <a:r>
              <a:rPr lang="en-US" sz="1800" dirty="0" smtClean="0"/>
              <a:t>Aim is to limit to 16 Work Items on the agenda per meeting to facilitate scheduling and avoidance of clashes</a:t>
            </a:r>
            <a:endParaRPr lang="en-US" sz="1600" dirty="0" smtClean="0"/>
          </a:p>
          <a:p>
            <a:pPr lvl="1" eaLnBrk="1" hangingPunct="1">
              <a:spcBef>
                <a:spcPts val="300"/>
              </a:spcBef>
              <a:defRPr/>
            </a:pPr>
            <a:r>
              <a:rPr lang="en-US" sz="1800" dirty="0" smtClean="0"/>
              <a:t>42.6 TU’s allocated across the two meetings in this quarter – higher than originally planned (36) as the number of input documents remains high</a:t>
            </a:r>
          </a:p>
          <a:p>
            <a:pPr lvl="1" eaLnBrk="1" hangingPunct="1">
              <a:spcBef>
                <a:spcPts val="300"/>
              </a:spcBef>
              <a:defRPr/>
            </a:pPr>
            <a:r>
              <a:rPr lang="en-US" sz="1800" dirty="0" smtClean="0"/>
              <a:t>Approximately 1560 input documents across the two meetings</a:t>
            </a:r>
          </a:p>
        </p:txBody>
      </p:sp>
    </p:spTree>
    <p:extLst>
      <p:ext uri="{BB962C8B-B14F-4D97-AF65-F5344CB8AC3E}">
        <p14:creationId xmlns:p14="http://schemas.microsoft.com/office/powerpoint/2010/main" val="767416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4075"/>
            <a:ext cx="6827838" cy="1143000"/>
          </a:xfrm>
        </p:spPr>
        <p:txBody>
          <a:bodyPr/>
          <a:lstStyle/>
          <a:p>
            <a:r>
              <a:rPr lang="de-DE" altLang="de-DE" b="1" dirty="0"/>
              <a:t>1) General Aspects (3/7)</a:t>
            </a:r>
          </a:p>
        </p:txBody>
      </p:sp>
      <p:sp>
        <p:nvSpPr>
          <p:cNvPr id="3075" name="Content Placeholder 2"/>
          <p:cNvSpPr>
            <a:spLocks noGrp="1"/>
          </p:cNvSpPr>
          <p:nvPr>
            <p:ph idx="1"/>
          </p:nvPr>
        </p:nvSpPr>
        <p:spPr>
          <a:xfrm>
            <a:off x="482600" y="1046285"/>
            <a:ext cx="8388838" cy="4906107"/>
          </a:xfrm>
        </p:spPr>
        <p:txBody>
          <a:bodyPr/>
          <a:lstStyle/>
          <a:p>
            <a:pPr>
              <a:lnSpc>
                <a:spcPct val="80000"/>
              </a:lnSpc>
              <a:buFontTx/>
              <a:buNone/>
            </a:pPr>
            <a:endParaRPr lang="en-US" altLang="ko-KR" sz="1000" b="1" dirty="0">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#159</a:t>
            </a:r>
            <a:r>
              <a:rPr lang="en-US" altLang="de-DE" sz="1800" u="sng" dirty="0">
                <a:latin typeface="Arial" panose="020B0604020202020204" pitchFamily="34" charset="0"/>
              </a:rPr>
              <a:t> </a:t>
            </a:r>
            <a:r>
              <a:rPr lang="en-US" altLang="de-DE" sz="1200" u="sng" dirty="0">
                <a:latin typeface="Arial" panose="020B0604020202020204" pitchFamily="34" charset="0"/>
              </a:rPr>
              <a:t>(</a:t>
            </a:r>
            <a:r>
              <a:rPr lang="en-GB" altLang="de-DE" sz="1200" u="sng" dirty="0">
                <a:latin typeface="Arial" panose="020B0604020202020204" pitchFamily="34" charset="0"/>
              </a:rPr>
              <a:t>09 - 13 October 2023, Xiamen, China</a:t>
            </a:r>
            <a:r>
              <a:rPr lang="en-US" altLang="de-DE" sz="1200" u="sng" dirty="0">
                <a:latin typeface="Arial" panose="020B0604020202020204" pitchFamily="34" charset="0"/>
              </a:rPr>
              <a:t>)</a:t>
            </a:r>
            <a:r>
              <a:rPr lang="en-US" altLang="de-DE" sz="1400" u="sng" dirty="0">
                <a:latin typeface="Arial" panose="020B0604020202020204" pitchFamily="34" charset="0"/>
              </a:rPr>
              <a:t>:</a:t>
            </a:r>
            <a:endParaRPr lang="en-US" altLang="de-DE" sz="1800" u="sng" dirty="0">
              <a:latin typeface="Arial" panose="020B0604020202020204" pitchFamily="34" charset="0"/>
            </a:endParaRP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296</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checked-in</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#159</a:t>
            </a:r>
            <a:br>
              <a:rPr lang="en-GB" altLang="ko-KR" sz="1800" dirty="0">
                <a:solidFill>
                  <a:srgbClr val="FF0000"/>
                </a:solidFill>
                <a:latin typeface="Arial" panose="020B0604020202020204" pitchFamily="34" charset="0"/>
                <a:ea typeface="Gulim" panose="020B0600000101010101" pitchFamily="34" charset="-127"/>
              </a:rPr>
            </a:br>
            <a:r>
              <a:rPr lang="en-GB" altLang="ko-KR" sz="1800" dirty="0">
                <a:solidFill>
                  <a:srgbClr val="FF0000"/>
                </a:solidFill>
                <a:latin typeface="Arial" panose="020B0604020202020204" pitchFamily="34" charset="0"/>
                <a:ea typeface="Gulim" panose="020B0600000101010101" pitchFamily="34" charset="-127"/>
              </a:rPr>
              <a:t>94</a:t>
            </a:r>
            <a:r>
              <a:rPr lang="en-GB" altLang="ko-KR" sz="1800" dirty="0">
                <a:latin typeface="Arial" panose="020B0604020202020204" pitchFamily="34" charset="0"/>
                <a:ea typeface="Gulim" panose="020B0600000101010101" pitchFamily="34" charset="-127"/>
              </a:rPr>
              <a:t> registered for ‘On-Line’ participation</a:t>
            </a: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1812</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525 </a:t>
            </a:r>
            <a:r>
              <a:rPr lang="en-US"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documents</a:t>
            </a:r>
            <a:r>
              <a:rPr lang="en-US" altLang="ko-KR" sz="1400" dirty="0">
                <a:solidFill>
                  <a:srgbClr val="2A6EA8"/>
                </a:solidFill>
                <a:latin typeface="Arial" panose="020B0604020202020204" pitchFamily="34" charset="0"/>
                <a:ea typeface="Gulim" panose="020B0600000101010101" pitchFamily="34" charset="-127"/>
              </a:rPr>
              <a:t> were not handled</a:t>
            </a:r>
            <a:r>
              <a:rPr lang="en-US" altLang="ko-KR" sz="1400" dirty="0">
                <a:latin typeface="Arial" panose="020B0604020202020204" pitchFamily="34" charset="0"/>
                <a:ea typeface="Gulim" panose="020B0600000101010101" pitchFamily="34" charset="-127"/>
              </a:rPr>
              <a:t>)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1051</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79</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22</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34</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45</a:t>
            </a:r>
            <a:r>
              <a:rPr lang="en-GB" altLang="ko-KR" sz="1400" dirty="0">
                <a:solidFill>
                  <a:srgbClr val="000000"/>
                </a:solidFill>
                <a:latin typeface="Arial" panose="020B0604020202020204" pitchFamily="34" charset="0"/>
                <a:ea typeface="Gulim" panose="020B0600000101010101" pitchFamily="34" charset="-127"/>
              </a:rPr>
              <a:t> other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198</a:t>
            </a:r>
            <a:r>
              <a:rPr lang="en-US" altLang="ko-KR" sz="1400" dirty="0">
                <a:latin typeface="Arial" panose="020B0604020202020204" pitchFamily="34" charset="0"/>
                <a:ea typeface="Gulim" panose="020B0600000101010101" pitchFamily="34" charset="-127"/>
              </a:rPr>
              <a:t> (taking into account that some were further revised at SA2#160)</a:t>
            </a:r>
            <a:endParaRPr lang="de-DE" altLang="ko-KR" sz="1400" dirty="0">
              <a:solidFill>
                <a:srgbClr val="0000FF"/>
              </a:solidFill>
              <a:latin typeface="Arial" panose="020B0604020202020204" pitchFamily="34" charset="0"/>
              <a:ea typeface="Gulim" panose="020B0600000101010101" pitchFamily="34" charset="-127"/>
            </a:endParaRPr>
          </a:p>
          <a:p>
            <a:pPr marL="0" indent="0">
              <a:lnSpc>
                <a:spcPct val="80000"/>
              </a:lnSpc>
              <a:buNone/>
            </a:pP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#160</a:t>
            </a:r>
            <a:r>
              <a:rPr lang="en-US" altLang="de-DE" sz="1800" u="sng" dirty="0">
                <a:latin typeface="Arial" panose="020B0604020202020204" pitchFamily="34" charset="0"/>
              </a:rPr>
              <a:t> </a:t>
            </a:r>
            <a:r>
              <a:rPr lang="en-US" altLang="de-DE" sz="1200" u="sng" dirty="0">
                <a:latin typeface="Arial" panose="020B0604020202020204" pitchFamily="34" charset="0"/>
              </a:rPr>
              <a:t>(</a:t>
            </a:r>
            <a:r>
              <a:rPr lang="en-GB" altLang="de-DE" sz="1200" u="sng" dirty="0">
                <a:latin typeface="Arial" panose="020B0604020202020204" pitchFamily="34" charset="0"/>
              </a:rPr>
              <a:t>13 - 17 November 2023, Chicago, USA</a:t>
            </a:r>
            <a:r>
              <a:rPr lang="en-US" altLang="de-DE" sz="1200" u="sng" dirty="0">
                <a:latin typeface="Arial" panose="020B0604020202020204" pitchFamily="34" charset="0"/>
              </a:rPr>
              <a:t>)</a:t>
            </a:r>
            <a:r>
              <a:rPr lang="en-US" altLang="de-DE" sz="1400" u="sng" dirty="0">
                <a:latin typeface="Arial" panose="020B0604020202020204" pitchFamily="34" charset="0"/>
              </a:rPr>
              <a:t>:</a:t>
            </a:r>
            <a:endParaRPr lang="en-US" altLang="de-DE" sz="1800" u="sng" dirty="0">
              <a:latin typeface="Arial" panose="020B0604020202020204" pitchFamily="34" charset="0"/>
            </a:endParaRP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322</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checked-in</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#160</a:t>
            </a:r>
            <a:br>
              <a:rPr lang="en-GB" altLang="ko-KR" sz="1800" dirty="0">
                <a:solidFill>
                  <a:srgbClr val="FF0000"/>
                </a:solidFill>
                <a:latin typeface="Arial" panose="020B0604020202020204" pitchFamily="34" charset="0"/>
                <a:ea typeface="Gulim" panose="020B0600000101010101" pitchFamily="34" charset="-127"/>
              </a:rPr>
            </a:br>
            <a:r>
              <a:rPr lang="en-GB" altLang="ko-KR" sz="1800" dirty="0">
                <a:solidFill>
                  <a:srgbClr val="FF0000"/>
                </a:solidFill>
                <a:latin typeface="Arial" panose="020B0604020202020204" pitchFamily="34" charset="0"/>
                <a:ea typeface="Gulim" panose="020B0600000101010101" pitchFamily="34" charset="-127"/>
              </a:rPr>
              <a:t>99</a:t>
            </a:r>
            <a:r>
              <a:rPr lang="en-GB" altLang="ko-KR" sz="1800" dirty="0">
                <a:latin typeface="Arial" panose="020B0604020202020204" pitchFamily="34" charset="0"/>
                <a:ea typeface="Gulim" panose="020B0600000101010101" pitchFamily="34" charset="-127"/>
              </a:rPr>
              <a:t> registered for ‘On-Line’ participation</a:t>
            </a: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1660</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467 </a:t>
            </a:r>
            <a:r>
              <a:rPr lang="en-US"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documents</a:t>
            </a:r>
            <a:r>
              <a:rPr lang="en-US" altLang="ko-KR" sz="1400" dirty="0">
                <a:solidFill>
                  <a:srgbClr val="2A6EA8"/>
                </a:solidFill>
                <a:latin typeface="Arial" panose="020B0604020202020204" pitchFamily="34" charset="0"/>
                <a:ea typeface="Gulim" panose="020B0600000101010101" pitchFamily="34" charset="-127"/>
              </a:rPr>
              <a:t> were not handled</a:t>
            </a:r>
            <a:r>
              <a:rPr lang="en-US" altLang="ko-KR" sz="1400" dirty="0">
                <a:latin typeface="Arial" panose="020B0604020202020204" pitchFamily="34" charset="0"/>
                <a:ea typeface="Gulim" panose="020B0600000101010101" pitchFamily="34" charset="-127"/>
              </a:rPr>
              <a:t>)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1190</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77</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28</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28</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38</a:t>
            </a:r>
            <a:r>
              <a:rPr lang="en-GB" altLang="ko-KR" sz="1400" dirty="0">
                <a:solidFill>
                  <a:srgbClr val="000000"/>
                </a:solidFill>
                <a:latin typeface="Arial" panose="020B0604020202020204" pitchFamily="34" charset="0"/>
                <a:ea typeface="Gulim" panose="020B0600000101010101" pitchFamily="34" charset="-127"/>
              </a:rPr>
              <a:t> other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208</a:t>
            </a:r>
            <a:endParaRPr lang="de-DE" altLang="ko-KR" sz="1400" dirty="0">
              <a:solidFill>
                <a:srgbClr val="0000FF"/>
              </a:solidFill>
              <a:latin typeface="Arial" panose="020B0604020202020204" pitchFamily="34" charset="0"/>
              <a:ea typeface="Gulim" panose="020B0600000101010101" pitchFamily="34" charset="-127"/>
            </a:endParaRPr>
          </a:p>
          <a:p>
            <a:pPr marL="0" indent="0">
              <a:lnSpc>
                <a:spcPct val="80000"/>
              </a:lnSpc>
              <a:buNone/>
            </a:pP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1800" b="1" dirty="0">
              <a:latin typeface="Arial" panose="020B0604020202020204" pitchFamily="34" charset="0"/>
              <a:ea typeface="Gulim" panose="020B0600000101010101" pitchFamily="34" charset="-127"/>
            </a:endParaRPr>
          </a:p>
        </p:txBody>
      </p:sp>
      <p:sp>
        <p:nvSpPr>
          <p:cNvPr id="6" name="Rectangle 4">
            <a:extLst>
              <a:ext uri="{FF2B5EF4-FFF2-40B4-BE49-F238E27FC236}">
                <a16:creationId xmlns="" xmlns:a16="http://schemas.microsoft.com/office/drawing/2014/main" id="{52A06F2A-2309-4E45-AF45-1C342A48BB49}"/>
              </a:ext>
            </a:extLst>
          </p:cNvPr>
          <p:cNvSpPr>
            <a:spLocks noChangeArrowheads="1"/>
          </p:cNvSpPr>
          <p:nvPr/>
        </p:nvSpPr>
        <p:spPr bwMode="auto">
          <a:xfrm>
            <a:off x="444500" y="6016889"/>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992</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27 November 2023</a:t>
            </a:r>
          </a:p>
        </p:txBody>
      </p:sp>
    </p:spTree>
    <p:extLst>
      <p:ext uri="{BB962C8B-B14F-4D97-AF65-F5344CB8AC3E}">
        <p14:creationId xmlns:p14="http://schemas.microsoft.com/office/powerpoint/2010/main" val="24618843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50" y="88900"/>
            <a:ext cx="6827838" cy="1143000"/>
          </a:xfrm>
        </p:spPr>
        <p:txBody>
          <a:bodyPr rtlCol="0">
            <a:normAutofit/>
          </a:bodyPr>
          <a:lstStyle/>
          <a:p>
            <a:pPr eaLnBrk="1" hangingPunct="1">
              <a:defRPr/>
            </a:pPr>
            <a:r>
              <a:rPr lang="en-US" b="1" dirty="0"/>
              <a:t>3) SA2 Work </a:t>
            </a:r>
            <a:r>
              <a:rPr lang="en-US" b="1" dirty="0" smtClean="0"/>
              <a:t>Planning – Release 19</a:t>
            </a:r>
            <a:endParaRPr lang="en-US" b="1" dirty="0"/>
          </a:p>
        </p:txBody>
      </p:sp>
      <p:sp>
        <p:nvSpPr>
          <p:cNvPr id="57347" name="Rectangle 3"/>
          <p:cNvSpPr>
            <a:spLocks noGrp="1"/>
          </p:cNvSpPr>
          <p:nvPr>
            <p:ph type="body" idx="1"/>
          </p:nvPr>
        </p:nvSpPr>
        <p:spPr>
          <a:xfrm>
            <a:off x="254001" y="1427967"/>
            <a:ext cx="3976806" cy="4846452"/>
          </a:xfrm>
        </p:spPr>
        <p:txBody>
          <a:bodyPr/>
          <a:lstStyle/>
          <a:p>
            <a:pPr eaLnBrk="1" hangingPunct="1">
              <a:spcBef>
                <a:spcPts val="300"/>
              </a:spcBef>
              <a:defRPr/>
            </a:pPr>
            <a:r>
              <a:rPr lang="en-US" sz="1800" dirty="0" smtClean="0"/>
              <a:t>Summary of status of Rel-19 items at the end of SA2#160 shown right</a:t>
            </a:r>
          </a:p>
          <a:p>
            <a:pPr eaLnBrk="1" hangingPunct="1">
              <a:spcBef>
                <a:spcPts val="300"/>
              </a:spcBef>
              <a:defRPr/>
            </a:pPr>
            <a:r>
              <a:rPr lang="en-US" sz="1800" dirty="0" smtClean="0"/>
              <a:t>4 items were Approved by SA2, and 2 items Endorsed</a:t>
            </a:r>
          </a:p>
          <a:p>
            <a:pPr eaLnBrk="1" hangingPunct="1">
              <a:spcBef>
                <a:spcPts val="300"/>
              </a:spcBef>
              <a:defRPr/>
            </a:pPr>
            <a:r>
              <a:rPr lang="en-US" sz="1800" dirty="0" smtClean="0"/>
              <a:t>The remaining items were Noted by SA2</a:t>
            </a:r>
          </a:p>
          <a:p>
            <a:pPr eaLnBrk="1" hangingPunct="1">
              <a:spcBef>
                <a:spcPts val="300"/>
              </a:spcBef>
              <a:defRPr/>
            </a:pPr>
            <a:r>
              <a:rPr lang="en-US" sz="1800" dirty="0"/>
              <a:t>SA2 assume that items that were Noted can be included in prioritization </a:t>
            </a:r>
            <a:r>
              <a:rPr lang="en-US" sz="1800" dirty="0" smtClean="0"/>
              <a:t>discussions</a:t>
            </a:r>
          </a:p>
          <a:p>
            <a:pPr eaLnBrk="1" hangingPunct="1">
              <a:spcBef>
                <a:spcPts val="300"/>
              </a:spcBef>
              <a:defRPr/>
            </a:pPr>
            <a:r>
              <a:rPr lang="en-US" sz="1800" dirty="0"/>
              <a:t>In addition one discussed item </a:t>
            </a:r>
            <a:r>
              <a:rPr lang="en-US" sz="1800" dirty="0" smtClean="0"/>
              <a:t>(TEI19_NetShare) will </a:t>
            </a:r>
            <a:r>
              <a:rPr lang="en-US" sz="1800" dirty="0"/>
              <a:t>be proposed as a TEI19 item</a:t>
            </a:r>
          </a:p>
          <a:p>
            <a:pPr eaLnBrk="1" hangingPunct="1">
              <a:spcBef>
                <a:spcPts val="300"/>
              </a:spcBef>
              <a:defRPr/>
            </a:pPr>
            <a:r>
              <a:rPr lang="en-US" sz="1800" dirty="0"/>
              <a:t>TEI19 proposals will be considered and decided on in Q1 </a:t>
            </a:r>
            <a:r>
              <a:rPr lang="en-US" sz="1800" dirty="0" smtClean="0"/>
              <a:t>2024</a:t>
            </a:r>
            <a:endParaRPr lang="en-US" sz="1800" dirty="0"/>
          </a:p>
          <a:p>
            <a:pPr eaLnBrk="1" hangingPunct="1">
              <a:spcBef>
                <a:spcPts val="300"/>
              </a:spcBef>
              <a:defRPr/>
            </a:pPr>
            <a:endParaRPr lang="en-US" sz="1800" dirty="0" smtClean="0"/>
          </a:p>
          <a:p>
            <a:pPr lvl="1" eaLnBrk="1" hangingPunct="1">
              <a:spcBef>
                <a:spcPts val="300"/>
              </a:spcBef>
              <a:defRPr/>
            </a:pPr>
            <a:endParaRPr lang="en-US" sz="1800" dirty="0" smtClean="0"/>
          </a:p>
          <a:p>
            <a:pPr lvl="1" eaLnBrk="1" hangingPunct="1">
              <a:spcBef>
                <a:spcPts val="300"/>
              </a:spcBef>
              <a:defRPr/>
            </a:pPr>
            <a:endParaRPr lang="en-US" sz="1800" dirty="0"/>
          </a:p>
        </p:txBody>
      </p:sp>
      <p:graphicFrame>
        <p:nvGraphicFramePr>
          <p:cNvPr id="3" name="Table 2"/>
          <p:cNvGraphicFramePr>
            <a:graphicFrameLocks noGrp="1"/>
          </p:cNvGraphicFramePr>
          <p:nvPr>
            <p:extLst>
              <p:ext uri="{D42A27DB-BD31-4B8C-83A1-F6EECF244321}">
                <p14:modId xmlns:p14="http://schemas.microsoft.com/office/powerpoint/2010/main" val="2891690943"/>
              </p:ext>
            </p:extLst>
          </p:nvPr>
        </p:nvGraphicFramePr>
        <p:xfrm>
          <a:off x="4408229" y="1325777"/>
          <a:ext cx="4367281" cy="4880408"/>
        </p:xfrm>
        <a:graphic>
          <a:graphicData uri="http://schemas.openxmlformats.org/drawingml/2006/table">
            <a:tbl>
              <a:tblPr/>
              <a:tblGrid>
                <a:gridCol w="1776697"/>
                <a:gridCol w="1052859"/>
                <a:gridCol w="512575"/>
                <a:gridCol w="512575"/>
                <a:gridCol w="512575"/>
              </a:tblGrid>
              <a:tr h="563124">
                <a:tc>
                  <a:txBody>
                    <a:bodyPr/>
                    <a:lstStyle/>
                    <a:p>
                      <a:pPr algn="l" fontAlgn="t"/>
                      <a:r>
                        <a:rPr lang="en-US" sz="1000" b="0" i="0" u="none" strike="noStrike" dirty="0">
                          <a:solidFill>
                            <a:srgbClr val="000000"/>
                          </a:solidFill>
                          <a:effectLst/>
                          <a:latin typeface="Calibri" panose="020F0502020204030204" pitchFamily="34" charset="0"/>
                        </a:rPr>
                        <a:t> </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a:solidFill>
                            <a:srgbClr val="000000"/>
                          </a:solidFill>
                          <a:effectLst/>
                          <a:latin typeface="Calibri" panose="020F0502020204030204" pitchFamily="34" charset="0"/>
                        </a:rPr>
                        <a:t>Status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a:solidFill>
                            <a:srgbClr val="000000"/>
                          </a:solidFill>
                          <a:effectLst/>
                          <a:latin typeface="Calibri" panose="020F0502020204030204" pitchFamily="34" charset="0"/>
                        </a:rPr>
                        <a:t>Study</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dirty="0">
                          <a:solidFill>
                            <a:srgbClr val="000000"/>
                          </a:solidFill>
                          <a:effectLst/>
                          <a:latin typeface="Calibri" panose="020F0502020204030204" pitchFamily="34" charset="0"/>
                        </a:rPr>
                        <a:t>Norm</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a:solidFill>
                            <a:srgbClr val="000000"/>
                          </a:solidFill>
                          <a:effectLst/>
                          <a:latin typeface="Calibri" panose="020F0502020204030204" pitchFamily="34" charset="0"/>
                        </a:rPr>
                        <a:t>RAN dependencies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FS_5GSAT_ARCH_Ph3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 Approved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000" b="0" i="0" u="none" strike="noStrike">
                          <a:solidFill>
                            <a:srgbClr val="000000"/>
                          </a:solidFill>
                          <a:effectLst/>
                          <a:latin typeface="Calibri" panose="020F0502020204030204" pitchFamily="34" charset="0"/>
                        </a:rPr>
                        <a:t>7</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5.5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FS_NG_RTC_Ph2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 Approved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000" b="0" i="0" u="none" strike="noStrike">
                          <a:solidFill>
                            <a:srgbClr val="000000"/>
                          </a:solidFill>
                          <a:effectLst/>
                          <a:latin typeface="Calibri" panose="020F0502020204030204" pitchFamily="34" charset="0"/>
                        </a:rPr>
                        <a:t>6</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5.5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No</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dirty="0">
                          <a:solidFill>
                            <a:srgbClr val="000000"/>
                          </a:solidFill>
                          <a:effectLst/>
                          <a:latin typeface="Calibri" panose="020F0502020204030204" pitchFamily="34" charset="0"/>
                        </a:rPr>
                        <a:t>FS_XRM Ph2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 Approved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000" b="0" i="0" u="none" strike="noStrike">
                          <a:solidFill>
                            <a:srgbClr val="000000"/>
                          </a:solidFill>
                          <a:effectLst/>
                          <a:latin typeface="Calibri" panose="020F0502020204030204" pitchFamily="34" charset="0"/>
                        </a:rPr>
                        <a:t>7.5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6.5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FS_EnergySys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 Approved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000" b="0" i="0" u="none" strike="noStrike">
                          <a:solidFill>
                            <a:srgbClr val="000000"/>
                          </a:solidFill>
                          <a:effectLst/>
                          <a:latin typeface="Calibri" panose="020F0502020204030204" pitchFamily="34" charset="0"/>
                        </a:rPr>
                        <a:t>6.5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6.5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FS_MPS4msg</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 Approved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000" b="0" i="0" u="none" strike="noStrike">
                          <a:solidFill>
                            <a:srgbClr val="000000"/>
                          </a:solidFill>
                          <a:effectLst/>
                          <a:latin typeface="Calibri" panose="020F0502020204030204" pitchFamily="34" charset="0"/>
                        </a:rPr>
                        <a:t>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Maybe</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FS_VMR_Ph2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Endorsed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6</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FS_5G_ProSe_Ph3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Endorsed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FS_SLTS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4</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4</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FS_eTRS_URLLC_LAN</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8</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7.25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FS_eUUI5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7.5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5.5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No</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FS_eEDGE_5GC_ph3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Approved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6</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4.25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No</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FS_UAS_Ph3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4</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3.5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FS_ISAC_ARC</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13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FS_UPEAS_Ph2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Approved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2.25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2.25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No</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FS_5G_Femto</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Approved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FS_INSS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Approved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No</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FS_ETM</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2.5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No</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FS_MASSS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7.25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6.75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Maybe</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FS_AmbientIoT</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12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12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FS_AIML_CN</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7</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7</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Yes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0" i="0" u="none" strike="noStrike">
                          <a:solidFill>
                            <a:srgbClr val="000000"/>
                          </a:solidFill>
                          <a:effectLst/>
                          <a:latin typeface="Calibri" panose="020F0502020204030204" pitchFamily="34" charset="0"/>
                        </a:rPr>
                        <a:t>RVAS_ARCH</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t"/>
                      <a:r>
                        <a:rPr lang="en-US" sz="1000" b="0" i="0" u="none" strike="noStrike">
                          <a:solidFill>
                            <a:srgbClr val="000000"/>
                          </a:solidFill>
                          <a:effectLst/>
                          <a:latin typeface="Calibri" panose="020F0502020204030204" pitchFamily="34" charset="0"/>
                        </a:rPr>
                        <a:t>SA2 Noted</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1.5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0" i="0" u="none" strike="noStrike">
                          <a:solidFill>
                            <a:srgbClr val="000000"/>
                          </a:solidFill>
                          <a:effectLst/>
                          <a:latin typeface="Calibri" panose="020F0502020204030204" pitchFamily="34" charset="0"/>
                        </a:rPr>
                        <a:t>No</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1" i="0" u="none" strike="noStrike">
                          <a:solidFill>
                            <a:srgbClr val="000000"/>
                          </a:solidFill>
                          <a:effectLst/>
                          <a:latin typeface="Calibri" panose="020F0502020204030204" pitchFamily="34" charset="0"/>
                        </a:rPr>
                        <a:t>Total</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a:solidFill>
                            <a:srgbClr val="000000"/>
                          </a:solidFill>
                          <a:effectLst/>
                          <a:latin typeface="Calibri" panose="020F0502020204030204" pitchFamily="34" charset="0"/>
                        </a:rPr>
                        <a:t>212.5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a:solidFill>
                            <a:srgbClr val="000000"/>
                          </a:solidFill>
                          <a:effectLst/>
                          <a:latin typeface="Calibri" panose="020F0502020204030204" pitchFamily="34" charset="0"/>
                        </a:rPr>
                        <a:t>116.5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a:solidFill>
                            <a:srgbClr val="000000"/>
                          </a:solidFill>
                          <a:effectLst/>
                          <a:latin typeface="Calibri" panose="020F0502020204030204" pitchFamily="34" charset="0"/>
                        </a:rPr>
                        <a:t>96</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a:solidFill>
                            <a:srgbClr val="000000"/>
                          </a:solidFill>
                          <a:effectLst/>
                          <a:latin typeface="Calibri" panose="020F0502020204030204" pitchFamily="34" charset="0"/>
                        </a:rPr>
                        <a:t> </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708">
                <a:tc>
                  <a:txBody>
                    <a:bodyPr/>
                    <a:lstStyle/>
                    <a:p>
                      <a:pPr algn="l" fontAlgn="t"/>
                      <a:r>
                        <a:rPr lang="en-US" sz="1000" b="1" i="0" u="none" strike="noStrike">
                          <a:solidFill>
                            <a:srgbClr val="000000"/>
                          </a:solidFill>
                          <a:effectLst/>
                          <a:latin typeface="Calibri" panose="020F0502020204030204" pitchFamily="34" charset="0"/>
                        </a:rPr>
                        <a:t>Average</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a:solidFill>
                            <a:srgbClr val="000000"/>
                          </a:solidFill>
                          <a:effectLst/>
                          <a:latin typeface="Calibri" panose="020F0502020204030204" pitchFamily="34" charset="0"/>
                        </a:rPr>
                        <a:t>10.1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a:solidFill>
                            <a:srgbClr val="000000"/>
                          </a:solidFill>
                          <a:effectLst/>
                          <a:latin typeface="Calibri" panose="020F0502020204030204" pitchFamily="34" charset="0"/>
                        </a:rPr>
                        <a:t>5.5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dirty="0">
                          <a:solidFill>
                            <a:srgbClr val="000000"/>
                          </a:solidFill>
                          <a:effectLst/>
                          <a:latin typeface="Calibri" panose="020F0502020204030204" pitchFamily="34" charset="0"/>
                        </a:rPr>
                        <a:t>4.6</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000" b="1" i="0" u="none" strike="noStrike" dirty="0">
                          <a:solidFill>
                            <a:srgbClr val="000000"/>
                          </a:solidFill>
                          <a:effectLst/>
                          <a:latin typeface="Calibri" panose="020F0502020204030204" pitchFamily="34" charset="0"/>
                        </a:rPr>
                        <a:t> </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922351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50" y="88900"/>
            <a:ext cx="6827838" cy="1143000"/>
          </a:xfrm>
        </p:spPr>
        <p:txBody>
          <a:bodyPr rtlCol="0">
            <a:normAutofit/>
          </a:bodyPr>
          <a:lstStyle/>
          <a:p>
            <a:pPr eaLnBrk="1" hangingPunct="1">
              <a:defRPr/>
            </a:pPr>
            <a:r>
              <a:rPr lang="en-US" b="1" dirty="0"/>
              <a:t>3) SA2 Work </a:t>
            </a:r>
            <a:r>
              <a:rPr lang="en-US" b="1" dirty="0" smtClean="0"/>
              <a:t>Planning – Release 19</a:t>
            </a:r>
            <a:endParaRPr lang="en-US" b="1" dirty="0"/>
          </a:p>
        </p:txBody>
      </p:sp>
      <p:sp>
        <p:nvSpPr>
          <p:cNvPr id="57347" name="Rectangle 3"/>
          <p:cNvSpPr>
            <a:spLocks noGrp="1"/>
          </p:cNvSpPr>
          <p:nvPr>
            <p:ph type="body" idx="1"/>
          </p:nvPr>
        </p:nvSpPr>
        <p:spPr>
          <a:xfrm>
            <a:off x="254000" y="1232208"/>
            <a:ext cx="8364899" cy="5042211"/>
          </a:xfrm>
        </p:spPr>
        <p:txBody>
          <a:bodyPr/>
          <a:lstStyle/>
          <a:p>
            <a:pPr eaLnBrk="1" hangingPunct="1">
              <a:spcBef>
                <a:spcPts val="300"/>
              </a:spcBef>
              <a:defRPr/>
            </a:pPr>
            <a:r>
              <a:rPr lang="en-US" sz="2000" dirty="0" smtClean="0"/>
              <a:t>The </a:t>
            </a:r>
            <a:r>
              <a:rPr lang="en-US" sz="2000" dirty="0"/>
              <a:t>number of items and the total TU’s estimated exceed the guidance previously </a:t>
            </a:r>
            <a:r>
              <a:rPr lang="en-US" sz="2000" dirty="0" smtClean="0"/>
              <a:t>given</a:t>
            </a:r>
          </a:p>
          <a:p>
            <a:pPr lvl="1" eaLnBrk="1" hangingPunct="1">
              <a:spcBef>
                <a:spcPts val="300"/>
              </a:spcBef>
              <a:defRPr/>
            </a:pPr>
            <a:r>
              <a:rPr lang="en-US" sz="1800" dirty="0" smtClean="0"/>
              <a:t>10 </a:t>
            </a:r>
            <a:r>
              <a:rPr lang="en-US" sz="1800" dirty="0"/>
              <a:t>– 14 </a:t>
            </a:r>
            <a:r>
              <a:rPr lang="en-US" sz="1800" dirty="0" smtClean="0"/>
              <a:t>items (Work/Study items)</a:t>
            </a:r>
          </a:p>
          <a:p>
            <a:pPr lvl="1" eaLnBrk="1" hangingPunct="1">
              <a:spcBef>
                <a:spcPts val="300"/>
              </a:spcBef>
              <a:defRPr/>
            </a:pPr>
            <a:r>
              <a:rPr lang="en-US" sz="1800" dirty="0" smtClean="0"/>
              <a:t>134 TU’s in total (study and normative phase)</a:t>
            </a:r>
          </a:p>
          <a:p>
            <a:pPr lvl="1" eaLnBrk="1" hangingPunct="1">
              <a:spcBef>
                <a:spcPts val="300"/>
              </a:spcBef>
              <a:defRPr/>
            </a:pPr>
            <a:r>
              <a:rPr lang="en-US" sz="1800" dirty="0" smtClean="0"/>
              <a:t>14 TU’s maximum per item (study and normative phase)</a:t>
            </a:r>
          </a:p>
          <a:p>
            <a:pPr eaLnBrk="1" hangingPunct="1">
              <a:spcBef>
                <a:spcPts val="300"/>
              </a:spcBef>
              <a:defRPr/>
            </a:pPr>
            <a:r>
              <a:rPr lang="en-US" sz="2000" dirty="0"/>
              <a:t>S</a:t>
            </a:r>
            <a:r>
              <a:rPr lang="en-US" sz="2000" dirty="0" smtClean="0"/>
              <a:t>o </a:t>
            </a:r>
            <a:r>
              <a:rPr lang="en-US" sz="2000" dirty="0"/>
              <a:t>it will be necessary carry out de-prioritization and possibly also </a:t>
            </a:r>
            <a:r>
              <a:rPr lang="en-US" sz="2000" dirty="0" smtClean="0"/>
              <a:t>down-scoping </a:t>
            </a:r>
            <a:r>
              <a:rPr lang="en-US" sz="2000" dirty="0"/>
              <a:t>of the remaining </a:t>
            </a:r>
            <a:r>
              <a:rPr lang="en-US" sz="2000" dirty="0" smtClean="0"/>
              <a:t>items</a:t>
            </a:r>
          </a:p>
          <a:p>
            <a:pPr eaLnBrk="1" hangingPunct="1">
              <a:spcBef>
                <a:spcPts val="300"/>
              </a:spcBef>
              <a:defRPr/>
            </a:pPr>
            <a:r>
              <a:rPr lang="en-US" sz="2000" dirty="0" smtClean="0"/>
              <a:t>Technical work started on 5 items approved at SA#101</a:t>
            </a:r>
          </a:p>
          <a:p>
            <a:pPr eaLnBrk="1" hangingPunct="1">
              <a:spcBef>
                <a:spcPts val="300"/>
              </a:spcBef>
              <a:defRPr/>
            </a:pPr>
            <a:endParaRPr lang="en-US" sz="2200" dirty="0"/>
          </a:p>
          <a:p>
            <a:pPr eaLnBrk="1" hangingPunct="1">
              <a:spcBef>
                <a:spcPts val="300"/>
              </a:spcBef>
              <a:defRPr/>
            </a:pPr>
            <a:endParaRPr lang="en-US" sz="2200" dirty="0" smtClean="0"/>
          </a:p>
          <a:p>
            <a:pPr eaLnBrk="1" hangingPunct="1">
              <a:spcBef>
                <a:spcPts val="300"/>
              </a:spcBef>
              <a:defRPr/>
            </a:pPr>
            <a:endParaRPr lang="en-US" sz="2200" dirty="0"/>
          </a:p>
          <a:p>
            <a:pPr eaLnBrk="1" hangingPunct="1">
              <a:spcBef>
                <a:spcPts val="300"/>
              </a:spcBef>
              <a:defRPr/>
            </a:pPr>
            <a:endParaRPr lang="en-US" sz="2200" dirty="0" smtClean="0"/>
          </a:p>
          <a:p>
            <a:pPr eaLnBrk="1" hangingPunct="1">
              <a:spcBef>
                <a:spcPts val="300"/>
              </a:spcBef>
              <a:defRPr/>
            </a:pPr>
            <a:endParaRPr lang="en-US" sz="2000" dirty="0" smtClean="0"/>
          </a:p>
          <a:p>
            <a:pPr eaLnBrk="1" hangingPunct="1">
              <a:spcBef>
                <a:spcPts val="300"/>
              </a:spcBef>
              <a:defRPr/>
            </a:pPr>
            <a:r>
              <a:rPr lang="en-US" sz="2000" dirty="0" smtClean="0"/>
              <a:t>9.25 </a:t>
            </a:r>
            <a:r>
              <a:rPr lang="en-US" sz="2000" dirty="0" smtClean="0"/>
              <a:t>Rel-19 TU’s have been consumed out of 134</a:t>
            </a:r>
            <a:endParaRPr lang="en-US" sz="1600" dirty="0" smtClean="0"/>
          </a:p>
          <a:p>
            <a:pPr eaLnBrk="1" hangingPunct="1">
              <a:spcBef>
                <a:spcPts val="300"/>
              </a:spcBef>
              <a:defRPr/>
            </a:pPr>
            <a:endParaRPr lang="en-US" sz="2200" dirty="0"/>
          </a:p>
          <a:p>
            <a:pPr eaLnBrk="1" hangingPunct="1">
              <a:spcBef>
                <a:spcPts val="300"/>
              </a:spcBef>
              <a:defRPr/>
            </a:pPr>
            <a:endParaRPr lang="en-US" sz="1800" dirty="0" smtClean="0"/>
          </a:p>
        </p:txBody>
      </p:sp>
      <p:graphicFrame>
        <p:nvGraphicFramePr>
          <p:cNvPr id="2" name="Table 1"/>
          <p:cNvGraphicFramePr>
            <a:graphicFrameLocks noGrp="1"/>
          </p:cNvGraphicFramePr>
          <p:nvPr>
            <p:extLst>
              <p:ext uri="{D42A27DB-BD31-4B8C-83A1-F6EECF244321}">
                <p14:modId xmlns:p14="http://schemas.microsoft.com/office/powerpoint/2010/main" val="3220906106"/>
              </p:ext>
            </p:extLst>
          </p:nvPr>
        </p:nvGraphicFramePr>
        <p:xfrm>
          <a:off x="816970" y="3924052"/>
          <a:ext cx="5003800" cy="1463040"/>
        </p:xfrm>
        <a:graphic>
          <a:graphicData uri="http://schemas.openxmlformats.org/drawingml/2006/table">
            <a:tbl>
              <a:tblPr firstRow="1" firstCol="1" bandRow="1">
                <a:tableStyleId>{5C22544A-7EE6-4342-B048-85BDC9FD1C3A}</a:tableStyleId>
              </a:tblPr>
              <a:tblGrid>
                <a:gridCol w="1892300"/>
                <a:gridCol w="1333500"/>
                <a:gridCol w="558800"/>
                <a:gridCol w="609600"/>
                <a:gridCol w="609600"/>
              </a:tblGrid>
              <a:tr h="161925">
                <a:tc>
                  <a:txBody>
                    <a:bodyPr/>
                    <a:lstStyle/>
                    <a:p>
                      <a:pPr marL="0" marR="0">
                        <a:spcBef>
                          <a:spcPts val="0"/>
                        </a:spcBef>
                        <a:spcAft>
                          <a:spcPts val="0"/>
                        </a:spcAft>
                      </a:pPr>
                      <a:r>
                        <a:rPr lang="en-US" sz="1200" dirty="0">
                          <a:effectLst/>
                        </a:rPr>
                        <a:t> </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spcBef>
                          <a:spcPts val="0"/>
                        </a:spcBef>
                        <a:spcAft>
                          <a:spcPts val="0"/>
                        </a:spcAft>
                      </a:pPr>
                      <a:r>
                        <a:rPr lang="en-US" sz="1200" dirty="0">
                          <a:effectLst/>
                        </a:rPr>
                        <a:t> </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smtClean="0">
                          <a:effectLst/>
                        </a:rPr>
                        <a:t>Used</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spcBef>
                          <a:spcPts val="0"/>
                        </a:spcBef>
                        <a:spcAft>
                          <a:spcPts val="0"/>
                        </a:spcAft>
                      </a:pPr>
                      <a:r>
                        <a:rPr lang="en-US" sz="1200">
                          <a:effectLst/>
                        </a:rPr>
                        <a:t>Oct, 23</a:t>
                      </a:r>
                      <a:endParaRPr lang="en-US" sz="120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spcBef>
                          <a:spcPts val="0"/>
                        </a:spcBef>
                        <a:spcAft>
                          <a:spcPts val="0"/>
                        </a:spcAft>
                      </a:pPr>
                      <a:r>
                        <a:rPr lang="en-US" sz="1200">
                          <a:effectLst/>
                        </a:rPr>
                        <a:t>Nov, 23</a:t>
                      </a:r>
                      <a:endParaRPr lang="en-US" sz="1200">
                        <a:effectLst/>
                        <a:latin typeface="Calibri" panose="020F0502020204030204" pitchFamily="34" charset="0"/>
                        <a:ea typeface="Malgun Gothic" panose="020B0503020000020004" pitchFamily="34" charset="-127"/>
                      </a:endParaRPr>
                    </a:p>
                  </a:txBody>
                  <a:tcPr marL="68580" marR="68580" marT="0" marB="0"/>
                </a:tc>
              </a:tr>
              <a:tr h="161925">
                <a:tc>
                  <a:txBody>
                    <a:bodyPr/>
                    <a:lstStyle/>
                    <a:p>
                      <a:pPr marL="0" marR="0">
                        <a:spcBef>
                          <a:spcPts val="0"/>
                        </a:spcBef>
                        <a:spcAft>
                          <a:spcPts val="0"/>
                        </a:spcAft>
                      </a:pPr>
                      <a:r>
                        <a:rPr lang="en-US" sz="1200" dirty="0">
                          <a:effectLst/>
                        </a:rPr>
                        <a:t>FS_5GSAT_ARCH_Ph3</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spcBef>
                          <a:spcPts val="0"/>
                        </a:spcBef>
                        <a:spcAft>
                          <a:spcPts val="0"/>
                        </a:spcAft>
                      </a:pPr>
                      <a:r>
                        <a:rPr lang="en-US" sz="1200" dirty="0">
                          <a:effectLst/>
                        </a:rPr>
                        <a:t>Study TU's used</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a:effectLst/>
                        </a:rPr>
                        <a:t>2</a:t>
                      </a:r>
                      <a:endParaRPr lang="en-US" sz="120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a:effectLst/>
                        </a:rPr>
                        <a:t>1</a:t>
                      </a:r>
                      <a:endParaRPr lang="en-US" sz="120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1</a:t>
                      </a:r>
                      <a:endParaRPr lang="en-US" sz="1200" dirty="0">
                        <a:effectLst/>
                        <a:latin typeface="Calibri" panose="020F0502020204030204" pitchFamily="34" charset="0"/>
                        <a:ea typeface="Malgun Gothic" panose="020B0503020000020004" pitchFamily="34" charset="-127"/>
                      </a:endParaRPr>
                    </a:p>
                  </a:txBody>
                  <a:tcPr marL="68580" marR="68580" marT="0" marB="0"/>
                </a:tc>
              </a:tr>
              <a:tr h="161925">
                <a:tc>
                  <a:txBody>
                    <a:bodyPr/>
                    <a:lstStyle/>
                    <a:p>
                      <a:pPr marL="0" marR="0">
                        <a:spcBef>
                          <a:spcPts val="0"/>
                        </a:spcBef>
                        <a:spcAft>
                          <a:spcPts val="0"/>
                        </a:spcAft>
                      </a:pPr>
                      <a:r>
                        <a:rPr lang="en-US" sz="1200" dirty="0">
                          <a:effectLst/>
                        </a:rPr>
                        <a:t>FS_NG_RTC_Ph2</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spcBef>
                          <a:spcPts val="0"/>
                        </a:spcBef>
                        <a:spcAft>
                          <a:spcPts val="0"/>
                        </a:spcAft>
                      </a:pPr>
                      <a:r>
                        <a:rPr lang="en-US" sz="1200" dirty="0">
                          <a:effectLst/>
                        </a:rPr>
                        <a:t>Study TU's used</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2.5</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a:effectLst/>
                        </a:rPr>
                        <a:t>1</a:t>
                      </a:r>
                      <a:endParaRPr lang="en-US" sz="120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1.5</a:t>
                      </a:r>
                      <a:endParaRPr lang="en-US" sz="1200" dirty="0">
                        <a:effectLst/>
                        <a:latin typeface="Calibri" panose="020F0502020204030204" pitchFamily="34" charset="0"/>
                        <a:ea typeface="Malgun Gothic" panose="020B0503020000020004" pitchFamily="34" charset="-127"/>
                      </a:endParaRPr>
                    </a:p>
                  </a:txBody>
                  <a:tcPr marL="68580" marR="68580" marT="0" marB="0"/>
                </a:tc>
              </a:tr>
              <a:tr h="161925">
                <a:tc>
                  <a:txBody>
                    <a:bodyPr/>
                    <a:lstStyle/>
                    <a:p>
                      <a:pPr marL="0" marR="0">
                        <a:spcBef>
                          <a:spcPts val="0"/>
                        </a:spcBef>
                        <a:spcAft>
                          <a:spcPts val="0"/>
                        </a:spcAft>
                      </a:pPr>
                      <a:r>
                        <a:rPr lang="en-US" sz="1200" dirty="0">
                          <a:effectLst/>
                        </a:rPr>
                        <a:t>FS_XRM Ph2</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spcBef>
                          <a:spcPts val="0"/>
                        </a:spcBef>
                        <a:spcAft>
                          <a:spcPts val="0"/>
                        </a:spcAft>
                      </a:pPr>
                      <a:r>
                        <a:rPr lang="en-US" sz="1200" dirty="0">
                          <a:effectLst/>
                        </a:rPr>
                        <a:t>Study TU's used</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2</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1</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1</a:t>
                      </a:r>
                      <a:endParaRPr lang="en-US" sz="1200" dirty="0">
                        <a:effectLst/>
                        <a:latin typeface="Calibri" panose="020F0502020204030204" pitchFamily="34" charset="0"/>
                        <a:ea typeface="Malgun Gothic" panose="020B0503020000020004" pitchFamily="34" charset="-127"/>
                      </a:endParaRPr>
                    </a:p>
                  </a:txBody>
                  <a:tcPr marL="68580" marR="68580" marT="0" marB="0"/>
                </a:tc>
              </a:tr>
              <a:tr h="161925">
                <a:tc>
                  <a:txBody>
                    <a:bodyPr/>
                    <a:lstStyle/>
                    <a:p>
                      <a:pPr marL="0" marR="0">
                        <a:spcBef>
                          <a:spcPts val="0"/>
                        </a:spcBef>
                        <a:spcAft>
                          <a:spcPts val="0"/>
                        </a:spcAft>
                      </a:pPr>
                      <a:r>
                        <a:rPr lang="en-US" sz="1200" dirty="0" err="1">
                          <a:effectLst/>
                        </a:rPr>
                        <a:t>FS_EnergySys</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spcBef>
                          <a:spcPts val="0"/>
                        </a:spcBef>
                        <a:spcAft>
                          <a:spcPts val="0"/>
                        </a:spcAft>
                      </a:pPr>
                      <a:r>
                        <a:rPr lang="en-US" sz="1200" dirty="0">
                          <a:effectLst/>
                        </a:rPr>
                        <a:t>Study TU's used</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a:effectLst/>
                        </a:rPr>
                        <a:t>2</a:t>
                      </a:r>
                      <a:endParaRPr lang="en-US" sz="120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1</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1</a:t>
                      </a:r>
                      <a:endParaRPr lang="en-US" sz="1200" dirty="0">
                        <a:effectLst/>
                        <a:latin typeface="Calibri" panose="020F0502020204030204" pitchFamily="34" charset="0"/>
                        <a:ea typeface="Malgun Gothic" panose="020B0503020000020004" pitchFamily="34" charset="-127"/>
                      </a:endParaRPr>
                    </a:p>
                  </a:txBody>
                  <a:tcPr marL="68580" marR="68580" marT="0" marB="0"/>
                </a:tc>
              </a:tr>
              <a:tr h="161925">
                <a:tc>
                  <a:txBody>
                    <a:bodyPr/>
                    <a:lstStyle/>
                    <a:p>
                      <a:pPr marL="0" marR="0">
                        <a:spcBef>
                          <a:spcPts val="0"/>
                        </a:spcBef>
                        <a:spcAft>
                          <a:spcPts val="0"/>
                        </a:spcAft>
                      </a:pPr>
                      <a:r>
                        <a:rPr lang="en-US" sz="1200" dirty="0">
                          <a:effectLst/>
                        </a:rPr>
                        <a:t>FS_MPS4msg</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spcBef>
                          <a:spcPts val="0"/>
                        </a:spcBef>
                        <a:spcAft>
                          <a:spcPts val="0"/>
                        </a:spcAft>
                      </a:pPr>
                      <a:r>
                        <a:rPr lang="en-US" sz="1200">
                          <a:effectLst/>
                        </a:rPr>
                        <a:t>Study TU's used</a:t>
                      </a:r>
                      <a:endParaRPr lang="en-US" sz="120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0.75</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a:effectLst/>
                        </a:rPr>
                        <a:t> </a:t>
                      </a:r>
                      <a:endParaRPr lang="en-US" sz="120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0.75</a:t>
                      </a:r>
                      <a:endParaRPr lang="en-US" sz="1200" dirty="0">
                        <a:effectLst/>
                        <a:latin typeface="Calibri" panose="020F0502020204030204" pitchFamily="34" charset="0"/>
                        <a:ea typeface="Malgun Gothic" panose="020B0503020000020004" pitchFamily="34" charset="-127"/>
                      </a:endParaRPr>
                    </a:p>
                  </a:txBody>
                  <a:tcPr marL="68580" marR="68580" marT="0" marB="0"/>
                </a:tc>
              </a:tr>
              <a:tr h="161925">
                <a:tc>
                  <a:txBody>
                    <a:bodyPr/>
                    <a:lstStyle/>
                    <a:p>
                      <a:pPr marL="0" marR="0">
                        <a:spcBef>
                          <a:spcPts val="0"/>
                        </a:spcBef>
                        <a:spcAft>
                          <a:spcPts val="0"/>
                        </a:spcAft>
                      </a:pPr>
                      <a:r>
                        <a:rPr lang="en-US" sz="1200" dirty="0">
                          <a:effectLst/>
                        </a:rPr>
                        <a:t>Total used per meeting</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spcBef>
                          <a:spcPts val="0"/>
                        </a:spcBef>
                        <a:spcAft>
                          <a:spcPts val="0"/>
                        </a:spcAft>
                      </a:pPr>
                      <a:r>
                        <a:rPr lang="en-US" sz="1200">
                          <a:effectLst/>
                        </a:rPr>
                        <a:t> </a:t>
                      </a:r>
                      <a:endParaRPr lang="en-US" sz="120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a:effectLst/>
                        </a:rPr>
                        <a:t> </a:t>
                      </a:r>
                      <a:endParaRPr lang="en-US" sz="120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4</a:t>
                      </a:r>
                      <a:endParaRPr lang="en-US" sz="1200" dirty="0">
                        <a:effectLst/>
                        <a:latin typeface="Calibri" panose="020F0502020204030204" pitchFamily="34" charset="0"/>
                        <a:ea typeface="Malgun Gothic" panose="020B0503020000020004" pitchFamily="34" charset="-127"/>
                      </a:endParaRPr>
                    </a:p>
                  </a:txBody>
                  <a:tcPr marL="68580" marR="68580" marT="0" marB="0"/>
                </a:tc>
                <a:tc>
                  <a:txBody>
                    <a:bodyPr/>
                    <a:lstStyle/>
                    <a:p>
                      <a:pPr marL="0" marR="0" algn="ctr">
                        <a:spcBef>
                          <a:spcPts val="0"/>
                        </a:spcBef>
                        <a:spcAft>
                          <a:spcPts val="0"/>
                        </a:spcAft>
                      </a:pPr>
                      <a:r>
                        <a:rPr lang="en-US" sz="1200" dirty="0">
                          <a:effectLst/>
                        </a:rPr>
                        <a:t>5.25</a:t>
                      </a:r>
                      <a:endParaRPr lang="en-US" sz="1200" dirty="0">
                        <a:effectLst/>
                        <a:latin typeface="Calibri" panose="020F0502020204030204" pitchFamily="34" charset="0"/>
                        <a:ea typeface="Malgun Gothic" panose="020B0503020000020004" pitchFamily="34" charset="-127"/>
                      </a:endParaRPr>
                    </a:p>
                  </a:txBody>
                  <a:tcPr marL="68580" marR="68580" marT="0" marB="0"/>
                </a:tc>
              </a:tr>
            </a:tbl>
          </a:graphicData>
        </a:graphic>
      </p:graphicFrame>
    </p:spTree>
    <p:extLst>
      <p:ext uri="{BB962C8B-B14F-4D97-AF65-F5344CB8AC3E}">
        <p14:creationId xmlns:p14="http://schemas.microsoft.com/office/powerpoint/2010/main" val="5126891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b="1" dirty="0"/>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0798754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(1/3)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smtClean="0"/>
              <a:t>Revised </a:t>
            </a:r>
            <a:r>
              <a:rPr lang="de-DE" altLang="de-DE" sz="2400" dirty="0"/>
              <a:t>SID/WID for </a:t>
            </a:r>
            <a:r>
              <a:rPr lang="de-DE" altLang="de-DE" sz="2400" dirty="0" smtClean="0">
                <a:solidFill>
                  <a:srgbClr val="FF0000"/>
                </a:solidFill>
              </a:rPr>
              <a:t>Approval</a:t>
            </a:r>
            <a:endParaRPr lang="de-DE" sz="2000" dirty="0">
              <a:solidFill>
                <a:srgbClr val="FF0000"/>
              </a:solidFill>
            </a:endParaRPr>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200" lvl="1" indent="0">
              <a:buNone/>
            </a:pPr>
            <a:endParaRPr lang="en-GB" sz="1600" dirty="0"/>
          </a:p>
          <a:p>
            <a:pPr eaLnBrk="1" hangingPunct="1"/>
            <a:endParaRPr lang="de-DE" altLang="de-DE" sz="2200" dirty="0">
              <a:solidFill>
                <a:srgbClr val="FF0000"/>
              </a:solidFill>
            </a:endParaRPr>
          </a:p>
        </p:txBody>
      </p:sp>
      <p:graphicFrame>
        <p:nvGraphicFramePr>
          <p:cNvPr id="2" name="Table 1">
            <a:extLst>
              <a:ext uri="{FF2B5EF4-FFF2-40B4-BE49-F238E27FC236}">
                <a16:creationId xmlns:a16="http://schemas.microsoft.com/office/drawing/2014/main" xmlns="" id="{FEDC4EE3-08A3-4DA0-B034-E78751B22555}"/>
              </a:ext>
            </a:extLst>
          </p:cNvPr>
          <p:cNvGraphicFramePr>
            <a:graphicFrameLocks noGrp="1"/>
          </p:cNvGraphicFramePr>
          <p:nvPr>
            <p:extLst>
              <p:ext uri="{D42A27DB-BD31-4B8C-83A1-F6EECF244321}">
                <p14:modId xmlns:p14="http://schemas.microsoft.com/office/powerpoint/2010/main" val="537804312"/>
              </p:ext>
            </p:extLst>
          </p:nvPr>
        </p:nvGraphicFramePr>
        <p:xfrm>
          <a:off x="649290" y="2236066"/>
          <a:ext cx="8059104" cy="2126686"/>
        </p:xfrm>
        <a:graphic>
          <a:graphicData uri="http://schemas.openxmlformats.org/drawingml/2006/table">
            <a:tbl>
              <a:tblPr firstRow="1" firstCol="1" bandRow="1"/>
              <a:tblGrid>
                <a:gridCol w="867728">
                  <a:extLst>
                    <a:ext uri="{9D8B030D-6E8A-4147-A177-3AD203B41FA5}">
                      <a16:colId xmlns:a16="http://schemas.microsoft.com/office/drawing/2014/main" xmlns="" val="1465809038"/>
                    </a:ext>
                  </a:extLst>
                </a:gridCol>
                <a:gridCol w="885825">
                  <a:extLst>
                    <a:ext uri="{9D8B030D-6E8A-4147-A177-3AD203B41FA5}">
                      <a16:colId xmlns:a16="http://schemas.microsoft.com/office/drawing/2014/main" xmlns="" val="2428840547"/>
                    </a:ext>
                  </a:extLst>
                </a:gridCol>
                <a:gridCol w="828675">
                  <a:extLst>
                    <a:ext uri="{9D8B030D-6E8A-4147-A177-3AD203B41FA5}">
                      <a16:colId xmlns:a16="http://schemas.microsoft.com/office/drawing/2014/main" xmlns="" val="3022404077"/>
                    </a:ext>
                  </a:extLst>
                </a:gridCol>
                <a:gridCol w="4116675">
                  <a:extLst>
                    <a:ext uri="{9D8B030D-6E8A-4147-A177-3AD203B41FA5}">
                      <a16:colId xmlns:a16="http://schemas.microsoft.com/office/drawing/2014/main" xmlns="" val="3960836769"/>
                    </a:ext>
                  </a:extLst>
                </a:gridCol>
                <a:gridCol w="1360201">
                  <a:extLst>
                    <a:ext uri="{9D8B030D-6E8A-4147-A177-3AD203B41FA5}">
                      <a16:colId xmlns:a16="http://schemas.microsoft.com/office/drawing/2014/main" xmlns="" val="4267240105"/>
                    </a:ext>
                  </a:extLst>
                </a:gridCol>
              </a:tblGrid>
              <a:tr h="212844">
                <a:tc>
                  <a:txBody>
                    <a:bodyPr/>
                    <a:lstStyle/>
                    <a:p>
                      <a:pPr marL="0" marR="0" algn="l" hangingPunct="0">
                        <a:spcBef>
                          <a:spcPts val="0"/>
                        </a:spcBef>
                        <a:spcAft>
                          <a:spcPts val="0"/>
                        </a:spcAft>
                      </a:pP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l" hangingPunct="0">
                        <a:spcBef>
                          <a:spcPts val="0"/>
                        </a:spcBef>
                        <a:spcAft>
                          <a:spcPts val="0"/>
                        </a:spcAft>
                      </a:pPr>
                      <a:r>
                        <a:rPr lang="en-GB" sz="1200" b="1" dirty="0">
                          <a:effectLst/>
                          <a:latin typeface="Arial" panose="020B0604020202020204" pitchFamily="34" charset="0"/>
                          <a:cs typeface="Arial" panose="020B0604020202020204" pitchFamily="34" charset="0"/>
                        </a:rPr>
                        <a:t>Type</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200" b="1" dirty="0" smtClean="0">
                          <a:effectLst/>
                          <a:latin typeface="Arial" panose="020B0604020202020204" pitchFamily="34" charset="0"/>
                          <a:cs typeface="Arial" panose="020B0604020202020204" pitchFamily="34" charset="0"/>
                        </a:rPr>
                        <a:t>For</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l" hangingPunct="0">
                        <a:spcBef>
                          <a:spcPts val="0"/>
                        </a:spcBef>
                        <a:spcAft>
                          <a:spcPts val="0"/>
                        </a:spcAft>
                      </a:pPr>
                      <a:r>
                        <a:rPr lang="en-GB" sz="1200" b="1" dirty="0">
                          <a:effectLst/>
                          <a:latin typeface="Arial" panose="020B0604020202020204" pitchFamily="34" charset="0"/>
                          <a:cs typeface="Arial" panose="020B0604020202020204" pitchFamily="34" charset="0"/>
                        </a:rPr>
                        <a:t>Title</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200" b="1" dirty="0">
                          <a:effectLst/>
                          <a:latin typeface="Arial" panose="020B0604020202020204" pitchFamily="34" charset="0"/>
                          <a:cs typeface="Arial" panose="020B0604020202020204" pitchFamily="34" charset="0"/>
                        </a:rPr>
                        <a:t>WI Code</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xmlns="" val="2474787191"/>
                  </a:ext>
                </a:extLst>
              </a:tr>
              <a:tr h="286710">
                <a:tc>
                  <a:txBody>
                    <a:bodyPr/>
                    <a:lstStyle/>
                    <a:p>
                      <a:pPr marL="0" marR="0" algn="l">
                        <a:lnSpc>
                          <a:spcPct val="107000"/>
                        </a:lnSpc>
                        <a:spcBef>
                          <a:spcPts val="200"/>
                        </a:spcBef>
                        <a:spcAft>
                          <a:spcPts val="0"/>
                        </a:spcAft>
                      </a:pPr>
                      <a:r>
                        <a:rPr lang="en-US" sz="1200" b="1"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Rel-18</a:t>
                      </a:r>
                      <a:endParaRPr lang="en-US" sz="1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2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WID REVISED</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2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Approval</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200" dirty="0" smtClean="0">
                          <a:effectLst/>
                          <a:latin typeface="Arial" panose="020B0604020202020204" pitchFamily="34" charset="0"/>
                          <a:ea typeface="Calibri" panose="020F0502020204030204" pitchFamily="34" charset="0"/>
                          <a:cs typeface="Arial" panose="020B0604020202020204" pitchFamily="34" charset="0"/>
                        </a:rPr>
                        <a:t>Revised WID: System Support for AI/ML-based Services (</a:t>
                      </a:r>
                      <a:r>
                        <a:rPr lang="en-US" sz="1200" dirty="0" err="1" smtClean="0">
                          <a:effectLst/>
                          <a:latin typeface="Arial" panose="020B0604020202020204" pitchFamily="34" charset="0"/>
                          <a:ea typeface="Calibri" panose="020F0502020204030204" pitchFamily="34" charset="0"/>
                          <a:cs typeface="Arial" panose="020B0604020202020204" pitchFamily="34" charset="0"/>
                        </a:rPr>
                        <a:t>AIMLsys</a:t>
                      </a:r>
                      <a:r>
                        <a:rPr lang="en-US" sz="1200" dirty="0" smtClean="0">
                          <a:effectLst/>
                          <a:latin typeface="Arial" panose="020B0604020202020204" pitchFamily="34" charset="0"/>
                          <a:ea typeface="Calibri" panose="020F0502020204030204" pitchFamily="34" charset="0"/>
                          <a:cs typeface="Arial" panose="020B0604020202020204" pitchFamily="34" charset="0"/>
                        </a:rPr>
                        <a: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1200" dirty="0" smtClean="0">
                          <a:effectLst/>
                          <a:latin typeface="Arial" panose="020B0604020202020204" pitchFamily="34" charset="0"/>
                          <a:ea typeface="Calibri" panose="020F0502020204030204" pitchFamily="34" charset="0"/>
                          <a:cs typeface="Arial" panose="020B0604020202020204" pitchFamily="34" charset="0"/>
                        </a:rPr>
                        <a:t>980019</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776625970"/>
                  </a:ext>
                </a:extLst>
              </a:tr>
              <a:tr h="286710">
                <a:tc>
                  <a:txBody>
                    <a:bodyPr/>
                    <a:lstStyle/>
                    <a:p>
                      <a:pPr marL="0" marR="0" algn="l">
                        <a:lnSpc>
                          <a:spcPct val="107000"/>
                        </a:lnSpc>
                        <a:spcBef>
                          <a:spcPts val="200"/>
                        </a:spcBef>
                        <a:spcAft>
                          <a:spcPts val="0"/>
                        </a:spcAft>
                      </a:pPr>
                      <a:r>
                        <a:rPr lang="en-US" sz="1200" b="1"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Rel-19</a:t>
                      </a:r>
                      <a:endParaRPr lang="en-US" sz="1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2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SID NEW</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200" kern="1200" smtClean="0">
                          <a:solidFill>
                            <a:schemeClr val="tx1"/>
                          </a:solidFill>
                          <a:effectLst/>
                          <a:latin typeface="Arial" panose="020B0604020202020204" pitchFamily="34" charset="0"/>
                          <a:ea typeface="Calibri" panose="020F0502020204030204" pitchFamily="34" charset="0"/>
                          <a:cs typeface="Arial" panose="020B0604020202020204" pitchFamily="34" charset="0"/>
                        </a:rPr>
                        <a:t>Approval</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200" dirty="0" smtClean="0">
                          <a:effectLst/>
                          <a:latin typeface="Arial" panose="020B0604020202020204" pitchFamily="34" charset="0"/>
                          <a:ea typeface="Calibri" panose="020F0502020204030204" pitchFamily="34" charset="0"/>
                          <a:cs typeface="Arial" panose="020B0604020202020204" pitchFamily="34" charset="0"/>
                        </a:rPr>
                        <a:t>Study on UPF enhancement for Exposure and SBA Phase 2</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1200" dirty="0" smtClean="0">
                          <a:effectLst/>
                          <a:latin typeface="Arial" panose="020B0604020202020204" pitchFamily="34" charset="0"/>
                          <a:ea typeface="Calibri" panose="020F0502020204030204" pitchFamily="34" charset="0"/>
                          <a:cs typeface="Arial" panose="020B0604020202020204" pitchFamily="34" charset="0"/>
                        </a:rPr>
                        <a: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gn="l">
                        <a:lnSpc>
                          <a:spcPct val="107000"/>
                        </a:lnSpc>
                        <a:spcBef>
                          <a:spcPts val="200"/>
                        </a:spcBef>
                        <a:spcAft>
                          <a:spcPts val="0"/>
                        </a:spcAft>
                      </a:pPr>
                      <a:r>
                        <a:rPr lang="en-US" sz="1200" b="1"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Rel-19</a:t>
                      </a:r>
                      <a:endParaRPr lang="en-US" sz="1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200" kern="1200" smtClean="0">
                          <a:solidFill>
                            <a:schemeClr val="tx1"/>
                          </a:solidFill>
                          <a:effectLst/>
                          <a:latin typeface="Arial" panose="020B0604020202020204" pitchFamily="34" charset="0"/>
                          <a:ea typeface="Calibri" panose="020F0502020204030204" pitchFamily="34" charset="0"/>
                          <a:cs typeface="Arial" panose="020B0604020202020204" pitchFamily="34" charset="0"/>
                        </a:rPr>
                        <a:t>SID NEW</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200" kern="1200" smtClean="0">
                          <a:solidFill>
                            <a:schemeClr val="tx1"/>
                          </a:solidFill>
                          <a:effectLst/>
                          <a:latin typeface="Arial" panose="020B0604020202020204" pitchFamily="34" charset="0"/>
                          <a:ea typeface="Calibri" panose="020F0502020204030204" pitchFamily="34" charset="0"/>
                          <a:cs typeface="Arial" panose="020B0604020202020204" pitchFamily="34" charset="0"/>
                        </a:rPr>
                        <a:t>Approval</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200" dirty="0" smtClean="0">
                          <a:effectLst/>
                          <a:latin typeface="Arial" panose="020B0604020202020204" pitchFamily="34" charset="0"/>
                          <a:ea typeface="Calibri" panose="020F0502020204030204" pitchFamily="34" charset="0"/>
                          <a:cs typeface="Arial" panose="020B0604020202020204" pitchFamily="34" charset="0"/>
                        </a:rPr>
                        <a:t>New SID on Enhancement of support for Edge Computing in 5G Core network phase 3</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1200" dirty="0" smtClean="0">
                          <a:effectLst/>
                          <a:latin typeface="Arial" panose="020B0604020202020204" pitchFamily="34" charset="0"/>
                          <a:ea typeface="Calibri" panose="020F0502020204030204" pitchFamily="34" charset="0"/>
                          <a:cs typeface="Arial" panose="020B0604020202020204" pitchFamily="34" charset="0"/>
                        </a:rPr>
                        <a: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gn="l">
                        <a:lnSpc>
                          <a:spcPct val="107000"/>
                        </a:lnSpc>
                        <a:spcBef>
                          <a:spcPts val="200"/>
                        </a:spcBef>
                        <a:spcAft>
                          <a:spcPts val="0"/>
                        </a:spcAft>
                      </a:pPr>
                      <a:r>
                        <a:rPr lang="en-US" sz="1200" b="1"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Rel-19</a:t>
                      </a:r>
                      <a:endParaRPr lang="en-US" sz="1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2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SID NEW</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2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Approval</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200" dirty="0" smtClean="0">
                          <a:effectLst/>
                          <a:latin typeface="Arial" panose="020B0604020202020204" pitchFamily="34" charset="0"/>
                          <a:ea typeface="Calibri" panose="020F0502020204030204" pitchFamily="34" charset="0"/>
                          <a:cs typeface="Arial" panose="020B0604020202020204" pitchFamily="34" charset="0"/>
                        </a:rPr>
                        <a:t>New SID on Improvements of network controlled Network Slicing Selection</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1200" dirty="0" smtClean="0">
                          <a:effectLst/>
                          <a:latin typeface="Arial" panose="020B0604020202020204" pitchFamily="34" charset="0"/>
                          <a:ea typeface="Calibri" panose="020F0502020204030204" pitchFamily="34" charset="0"/>
                          <a:cs typeface="Arial" panose="020B0604020202020204" pitchFamily="34" charset="0"/>
                        </a:rPr>
                        <a: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gn="l">
                        <a:lnSpc>
                          <a:spcPct val="107000"/>
                        </a:lnSpc>
                        <a:spcBef>
                          <a:spcPts val="200"/>
                        </a:spcBef>
                        <a:spcAft>
                          <a:spcPts val="0"/>
                        </a:spcAft>
                      </a:pPr>
                      <a:r>
                        <a:rPr lang="en-US" sz="1200" b="1"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Rel-19</a:t>
                      </a:r>
                      <a:endParaRPr lang="en-US" sz="1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2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SID NEW</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spcBef>
                          <a:spcPts val="0"/>
                        </a:spcBef>
                        <a:spcAft>
                          <a:spcPts val="0"/>
                        </a:spcAft>
                      </a:pPr>
                      <a:r>
                        <a:rPr lang="en-US" sz="12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  Approval</a:t>
                      </a:r>
                      <a:endPar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spcBef>
                          <a:spcPts val="0"/>
                        </a:spcBef>
                        <a:spcAft>
                          <a:spcPts val="0"/>
                        </a:spcAft>
                      </a:pPr>
                      <a:r>
                        <a:rPr lang="en-US" sz="12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 New </a:t>
                      </a:r>
                      <a:r>
                        <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SID on System aspects of 5G NR </a:t>
                      </a:r>
                      <a:r>
                        <a:rPr lang="en-US" sz="12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Femto</a:t>
                      </a:r>
                      <a:r>
                        <a:rPr lang="en-US"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1200" dirty="0" smtClean="0">
                          <a:effectLst/>
                          <a:latin typeface="Arial" panose="020B0604020202020204" pitchFamily="34" charset="0"/>
                          <a:ea typeface="Calibri" panose="020F0502020204030204" pitchFamily="34" charset="0"/>
                          <a:cs typeface="Arial" panose="020B0604020202020204" pitchFamily="34" charset="0"/>
                        </a:rPr>
                        <a: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1439691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a:t>
            </a:r>
            <a:r>
              <a:rPr lang="en-GB" altLang="de-DE" b="1" dirty="0" smtClean="0"/>
              <a:t>(2/3</a:t>
            </a:r>
            <a:r>
              <a:rPr lang="en-GB" altLang="de-DE" b="1" dirty="0"/>
              <a:t>)</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smtClean="0"/>
              <a:t>TSs/TRs </a:t>
            </a:r>
            <a:r>
              <a:rPr lang="de-DE" altLang="de-DE" sz="2400" dirty="0"/>
              <a:t>for </a:t>
            </a:r>
            <a:r>
              <a:rPr lang="de-DE" altLang="de-DE" sz="2400" dirty="0" smtClean="0">
                <a:solidFill>
                  <a:srgbClr val="FF0000"/>
                </a:solidFill>
              </a:rPr>
              <a:t>Information</a:t>
            </a:r>
          </a:p>
          <a:p>
            <a:pPr lvl="1" eaLnBrk="1" hangingPunct="1"/>
            <a:r>
              <a:rPr lang="de-DE" altLang="de-DE" sz="2000" dirty="0" smtClean="0">
                <a:solidFill>
                  <a:srgbClr val="FF0000"/>
                </a:solidFill>
              </a:rPr>
              <a:t>None</a:t>
            </a:r>
            <a:endParaRPr lang="de-DE" altLang="de-DE" sz="2000" dirty="0">
              <a:solidFill>
                <a:srgbClr val="FF0000"/>
              </a:solidFill>
            </a:endParaRP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7" name="Table 6">
            <a:extLst>
              <a:ext uri="{FF2B5EF4-FFF2-40B4-BE49-F238E27FC236}">
                <a16:creationId xmlns:a16="http://schemas.microsoft.com/office/drawing/2014/main" xmlns="" id="{B837F80A-F90D-4B51-9D41-D358A7F3034F}"/>
              </a:ext>
            </a:extLst>
          </p:cNvPr>
          <p:cNvGraphicFramePr>
            <a:graphicFrameLocks noGrp="1"/>
          </p:cNvGraphicFramePr>
          <p:nvPr>
            <p:extLst>
              <p:ext uri="{D42A27DB-BD31-4B8C-83A1-F6EECF244321}">
                <p14:modId xmlns:p14="http://schemas.microsoft.com/office/powerpoint/2010/main" val="1477579610"/>
              </p:ext>
            </p:extLst>
          </p:nvPr>
        </p:nvGraphicFramePr>
        <p:xfrm>
          <a:off x="587619" y="2840871"/>
          <a:ext cx="8083659" cy="358776"/>
        </p:xfrm>
        <a:graphic>
          <a:graphicData uri="http://schemas.openxmlformats.org/drawingml/2006/table">
            <a:tbl>
              <a:tblPr firstRow="1" firstCol="1" bandRow="1"/>
              <a:tblGrid>
                <a:gridCol w="921363">
                  <a:extLst>
                    <a:ext uri="{9D8B030D-6E8A-4147-A177-3AD203B41FA5}">
                      <a16:colId xmlns:a16="http://schemas.microsoft.com/office/drawing/2014/main" xmlns="" val="2601585300"/>
                    </a:ext>
                  </a:extLst>
                </a:gridCol>
                <a:gridCol w="3530370">
                  <a:extLst>
                    <a:ext uri="{9D8B030D-6E8A-4147-A177-3AD203B41FA5}">
                      <a16:colId xmlns:a16="http://schemas.microsoft.com/office/drawing/2014/main" xmlns="" val="2630789846"/>
                    </a:ext>
                  </a:extLst>
                </a:gridCol>
                <a:gridCol w="859143">
                  <a:extLst>
                    <a:ext uri="{9D8B030D-6E8A-4147-A177-3AD203B41FA5}">
                      <a16:colId xmlns:a16="http://schemas.microsoft.com/office/drawing/2014/main" xmlns="" val="1660015907"/>
                    </a:ext>
                  </a:extLst>
                </a:gridCol>
                <a:gridCol w="693196">
                  <a:extLst>
                    <a:ext uri="{9D8B030D-6E8A-4147-A177-3AD203B41FA5}">
                      <a16:colId xmlns:a16="http://schemas.microsoft.com/office/drawing/2014/main" xmlns="" val="312034925"/>
                    </a:ext>
                  </a:extLst>
                </a:gridCol>
                <a:gridCol w="834864">
                  <a:extLst>
                    <a:ext uri="{9D8B030D-6E8A-4147-A177-3AD203B41FA5}">
                      <a16:colId xmlns:a16="http://schemas.microsoft.com/office/drawing/2014/main" xmlns="" val="1699507725"/>
                    </a:ext>
                  </a:extLst>
                </a:gridCol>
                <a:gridCol w="1244723">
                  <a:extLst>
                    <a:ext uri="{9D8B030D-6E8A-4147-A177-3AD203B41FA5}">
                      <a16:colId xmlns:a16="http://schemas.microsoft.com/office/drawing/2014/main" xmlns="" val="1427777541"/>
                    </a:ext>
                  </a:extLst>
                </a:gridCol>
              </a:tblGrid>
              <a:tr h="142695">
                <a:tc>
                  <a:txBody>
                    <a:bodyPr/>
                    <a:lstStyle/>
                    <a:p>
                      <a:pPr marL="0" marR="0" algn="ctr">
                        <a:lnSpc>
                          <a:spcPct val="107000"/>
                        </a:lnSpc>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For</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Release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TS</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WI Code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extLst>
                  <a:ext uri="{0D108BD9-81ED-4DB2-BD59-A6C34878D82A}">
                    <a16:rowId xmlns:a16="http://schemas.microsoft.com/office/drawing/2014/main" xmlns="" val="2203033096"/>
                  </a:ext>
                </a:extLst>
              </a:tr>
              <a:tr h="142695">
                <a:tc>
                  <a:txBody>
                    <a:bodyPr/>
                    <a:lstStyle/>
                    <a:p>
                      <a:pPr marL="0" marR="0">
                        <a:lnSpc>
                          <a:spcPct val="107000"/>
                        </a:lnSpc>
                        <a:spcBef>
                          <a:spcPts val="200"/>
                        </a:spcBef>
                        <a:spcAft>
                          <a:spcPts val="0"/>
                        </a:spcAft>
                      </a:pPr>
                      <a:endParaRPr lang="en-US"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36010973"/>
                  </a:ext>
                </a:extLst>
              </a:tr>
            </a:tbl>
          </a:graphicData>
        </a:graphic>
      </p:graphicFrame>
    </p:spTree>
    <p:extLst>
      <p:ext uri="{BB962C8B-B14F-4D97-AF65-F5344CB8AC3E}">
        <p14:creationId xmlns:p14="http://schemas.microsoft.com/office/powerpoint/2010/main" val="15210677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a:t>
            </a:r>
            <a:r>
              <a:rPr lang="en-GB" altLang="de-DE" b="1" dirty="0" smtClean="0"/>
              <a:t>(3/3</a:t>
            </a:r>
            <a:r>
              <a:rPr lang="en-GB" altLang="de-DE" b="1" dirty="0"/>
              <a:t>)</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smtClean="0"/>
              <a:t>TSs/TRs </a:t>
            </a:r>
            <a:r>
              <a:rPr lang="de-DE" altLang="de-DE" sz="2400" dirty="0"/>
              <a:t>for </a:t>
            </a:r>
            <a:r>
              <a:rPr lang="de-DE" altLang="de-DE" sz="2400" dirty="0" smtClean="0">
                <a:solidFill>
                  <a:srgbClr val="FF0000"/>
                </a:solidFill>
              </a:rPr>
              <a:t>Approval</a:t>
            </a:r>
          </a:p>
          <a:p>
            <a:pPr lvl="1" eaLnBrk="1" hangingPunct="1"/>
            <a:r>
              <a:rPr lang="de-DE" altLang="de-DE" sz="2000" dirty="0" smtClean="0">
                <a:solidFill>
                  <a:srgbClr val="FF0000"/>
                </a:solidFill>
              </a:rPr>
              <a:t>None</a:t>
            </a:r>
            <a:endParaRPr lang="de-DE" altLang="de-DE" sz="2000" dirty="0">
              <a:solidFill>
                <a:srgbClr val="FF0000"/>
              </a:solidFill>
            </a:endParaRP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7" name="Table 6">
            <a:extLst>
              <a:ext uri="{FF2B5EF4-FFF2-40B4-BE49-F238E27FC236}">
                <a16:creationId xmlns:a16="http://schemas.microsoft.com/office/drawing/2014/main" xmlns="" id="{B837F80A-F90D-4B51-9D41-D358A7F3034F}"/>
              </a:ext>
            </a:extLst>
          </p:cNvPr>
          <p:cNvGraphicFramePr>
            <a:graphicFrameLocks noGrp="1"/>
          </p:cNvGraphicFramePr>
          <p:nvPr>
            <p:extLst>
              <p:ext uri="{D42A27DB-BD31-4B8C-83A1-F6EECF244321}">
                <p14:modId xmlns:p14="http://schemas.microsoft.com/office/powerpoint/2010/main" val="3408426283"/>
              </p:ext>
            </p:extLst>
          </p:nvPr>
        </p:nvGraphicFramePr>
        <p:xfrm>
          <a:off x="587619" y="2840871"/>
          <a:ext cx="8083659" cy="358776"/>
        </p:xfrm>
        <a:graphic>
          <a:graphicData uri="http://schemas.openxmlformats.org/drawingml/2006/table">
            <a:tbl>
              <a:tblPr firstRow="1" firstCol="1" bandRow="1"/>
              <a:tblGrid>
                <a:gridCol w="921363">
                  <a:extLst>
                    <a:ext uri="{9D8B030D-6E8A-4147-A177-3AD203B41FA5}">
                      <a16:colId xmlns:a16="http://schemas.microsoft.com/office/drawing/2014/main" xmlns="" val="2601585300"/>
                    </a:ext>
                  </a:extLst>
                </a:gridCol>
                <a:gridCol w="3530370">
                  <a:extLst>
                    <a:ext uri="{9D8B030D-6E8A-4147-A177-3AD203B41FA5}">
                      <a16:colId xmlns:a16="http://schemas.microsoft.com/office/drawing/2014/main" xmlns="" val="2630789846"/>
                    </a:ext>
                  </a:extLst>
                </a:gridCol>
                <a:gridCol w="859143">
                  <a:extLst>
                    <a:ext uri="{9D8B030D-6E8A-4147-A177-3AD203B41FA5}">
                      <a16:colId xmlns:a16="http://schemas.microsoft.com/office/drawing/2014/main" xmlns="" val="1660015907"/>
                    </a:ext>
                  </a:extLst>
                </a:gridCol>
                <a:gridCol w="693196">
                  <a:extLst>
                    <a:ext uri="{9D8B030D-6E8A-4147-A177-3AD203B41FA5}">
                      <a16:colId xmlns:a16="http://schemas.microsoft.com/office/drawing/2014/main" xmlns="" val="312034925"/>
                    </a:ext>
                  </a:extLst>
                </a:gridCol>
                <a:gridCol w="834864">
                  <a:extLst>
                    <a:ext uri="{9D8B030D-6E8A-4147-A177-3AD203B41FA5}">
                      <a16:colId xmlns:a16="http://schemas.microsoft.com/office/drawing/2014/main" xmlns="" val="1699507725"/>
                    </a:ext>
                  </a:extLst>
                </a:gridCol>
                <a:gridCol w="1244723">
                  <a:extLst>
                    <a:ext uri="{9D8B030D-6E8A-4147-A177-3AD203B41FA5}">
                      <a16:colId xmlns:a16="http://schemas.microsoft.com/office/drawing/2014/main" xmlns="" val="1427777541"/>
                    </a:ext>
                  </a:extLst>
                </a:gridCol>
              </a:tblGrid>
              <a:tr h="142695">
                <a:tc>
                  <a:txBody>
                    <a:bodyPr/>
                    <a:lstStyle/>
                    <a:p>
                      <a:pPr marL="0" marR="0" algn="ctr">
                        <a:lnSpc>
                          <a:spcPct val="107000"/>
                        </a:lnSpc>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Title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For</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Release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TS</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WI Code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extLst>
                  <a:ext uri="{0D108BD9-81ED-4DB2-BD59-A6C34878D82A}">
                    <a16:rowId xmlns:a16="http://schemas.microsoft.com/office/drawing/2014/main" xmlns="" val="2203033096"/>
                  </a:ext>
                </a:extLst>
              </a:tr>
              <a:tr h="142695">
                <a:tc>
                  <a:txBody>
                    <a:bodyPr/>
                    <a:lstStyle/>
                    <a:p>
                      <a:pPr marL="0" marR="0">
                        <a:lnSpc>
                          <a:spcPct val="107000"/>
                        </a:lnSpc>
                        <a:spcBef>
                          <a:spcPts val="200"/>
                        </a:spcBef>
                        <a:spcAft>
                          <a:spcPts val="0"/>
                        </a:spcAft>
                      </a:pPr>
                      <a:endParaRPr lang="en-US"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36010973"/>
                  </a:ext>
                </a:extLst>
              </a:tr>
            </a:tbl>
          </a:graphicData>
        </a:graphic>
      </p:graphicFrame>
    </p:spTree>
    <p:extLst>
      <p:ext uri="{BB962C8B-B14F-4D97-AF65-F5344CB8AC3E}">
        <p14:creationId xmlns:p14="http://schemas.microsoft.com/office/powerpoint/2010/main" val="3918120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SA#101,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a:t>
            </a:r>
            <a:r>
              <a:rPr lang="en-GB" sz="2000" b="1" dirty="0"/>
              <a:t>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2723877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a:t>5) Collected Items requiring action </a:t>
            </a:r>
            <a:br>
              <a:rPr lang="en-GB" altLang="de-DE" b="1"/>
            </a:br>
            <a:r>
              <a:rPr lang="en-GB" altLang="de-DE" b="1"/>
              <a:t>from SA</a:t>
            </a:r>
            <a:endParaRPr lang="de-DE" altLang="de-DE" b="1" dirty="0"/>
          </a:p>
        </p:txBody>
      </p:sp>
      <p:sp>
        <p:nvSpPr>
          <p:cNvPr id="51203" name="Content Placeholder 2"/>
          <p:cNvSpPr>
            <a:spLocks noGrp="1"/>
          </p:cNvSpPr>
          <p:nvPr>
            <p:ph idx="1"/>
          </p:nvPr>
        </p:nvSpPr>
        <p:spPr>
          <a:xfrm>
            <a:off x="368968" y="1664208"/>
            <a:ext cx="8168449" cy="4189239"/>
          </a:xfrm>
        </p:spPr>
        <p:txBody>
          <a:bodyPr/>
          <a:lstStyle/>
          <a:p>
            <a:pPr eaLnBrk="1" hangingPunct="1">
              <a:spcBef>
                <a:spcPts val="300"/>
              </a:spcBef>
              <a:defRPr/>
            </a:pPr>
            <a:r>
              <a:rPr lang="en-US" sz="2000" dirty="0"/>
              <a:t>The number of items and the total TU’s estimated </a:t>
            </a:r>
            <a:r>
              <a:rPr lang="en-US" sz="2000" dirty="0" smtClean="0"/>
              <a:t>for Rel-19 items exceed </a:t>
            </a:r>
            <a:r>
              <a:rPr lang="en-US" sz="2000" dirty="0"/>
              <a:t>the guidance previously given</a:t>
            </a:r>
          </a:p>
          <a:p>
            <a:pPr lvl="1" eaLnBrk="1" hangingPunct="1">
              <a:spcBef>
                <a:spcPts val="300"/>
              </a:spcBef>
              <a:defRPr/>
            </a:pPr>
            <a:r>
              <a:rPr lang="en-US" sz="1800" dirty="0"/>
              <a:t>10 – 14 items (Work/Study items)</a:t>
            </a:r>
          </a:p>
          <a:p>
            <a:pPr lvl="1" eaLnBrk="1" hangingPunct="1">
              <a:spcBef>
                <a:spcPts val="300"/>
              </a:spcBef>
              <a:defRPr/>
            </a:pPr>
            <a:r>
              <a:rPr lang="en-US" sz="1800" dirty="0"/>
              <a:t>134 TU’s in total (study and normative phase)</a:t>
            </a:r>
          </a:p>
          <a:p>
            <a:pPr lvl="1" eaLnBrk="1" hangingPunct="1">
              <a:spcBef>
                <a:spcPts val="300"/>
              </a:spcBef>
              <a:defRPr/>
            </a:pPr>
            <a:r>
              <a:rPr lang="en-US" sz="1800" dirty="0"/>
              <a:t>14 TU’s maximum per item (study and normative phase)</a:t>
            </a:r>
          </a:p>
          <a:p>
            <a:pPr eaLnBrk="1" hangingPunct="1">
              <a:spcBef>
                <a:spcPts val="300"/>
              </a:spcBef>
              <a:defRPr/>
            </a:pPr>
            <a:r>
              <a:rPr lang="en-US" sz="2000" dirty="0"/>
              <a:t>So it will be necessary carry out de-prioritization and possibly also </a:t>
            </a:r>
            <a:r>
              <a:rPr lang="en-US" sz="2000" dirty="0" err="1"/>
              <a:t>downscoping</a:t>
            </a:r>
            <a:r>
              <a:rPr lang="en-US" sz="2000" dirty="0"/>
              <a:t> of the remaining </a:t>
            </a:r>
            <a:r>
              <a:rPr lang="en-US" sz="2000" dirty="0" smtClean="0"/>
              <a:t>items</a:t>
            </a:r>
          </a:p>
          <a:p>
            <a:pPr eaLnBrk="1" hangingPunct="1">
              <a:spcBef>
                <a:spcPts val="300"/>
              </a:spcBef>
              <a:defRPr/>
            </a:pPr>
            <a:r>
              <a:rPr lang="en-US" sz="2000" dirty="0" smtClean="0"/>
              <a:t>For the Rel-18 XRM work item the </a:t>
            </a:r>
            <a:r>
              <a:rPr lang="en-US" sz="2000" dirty="0"/>
              <a:t>issue of PDU set UL </a:t>
            </a:r>
            <a:r>
              <a:rPr lang="en-US" sz="2000" dirty="0" smtClean="0"/>
              <a:t>handling  was </a:t>
            </a:r>
            <a:r>
              <a:rPr lang="en-US" sz="2000" dirty="0"/>
              <a:t>resolved with </a:t>
            </a:r>
            <a:r>
              <a:rPr lang="en-US" sz="2000" dirty="0" smtClean="0"/>
              <a:t>a working agreement</a:t>
            </a:r>
          </a:p>
          <a:p>
            <a:pPr lvl="1" eaLnBrk="1" hangingPunct="1">
              <a:spcBef>
                <a:spcPts val="300"/>
              </a:spcBef>
              <a:defRPr/>
            </a:pPr>
            <a:r>
              <a:rPr lang="en-US" sz="1800" dirty="0" smtClean="0"/>
              <a:t>There </a:t>
            </a:r>
            <a:r>
              <a:rPr lang="en-US" sz="1800" dirty="0"/>
              <a:t>is a related WT in the Rel-19 XRM_Ph2 SID </a:t>
            </a:r>
            <a:r>
              <a:rPr lang="en-US" sz="1800" dirty="0" smtClean="0"/>
              <a:t>SA </a:t>
            </a:r>
            <a:r>
              <a:rPr lang="en-US" sz="1800" dirty="0"/>
              <a:t>is asked to discuss whether the WT should be </a:t>
            </a:r>
            <a:r>
              <a:rPr lang="en-US" sz="1800" dirty="0" smtClean="0"/>
              <a:t>removed</a:t>
            </a:r>
            <a:endParaRPr lang="en-US" sz="22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xmlns=""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pic>
        <p:nvPicPr>
          <p:cNvPr id="25604" name="Picture 8" descr="webpage.jpg">
            <a:extLst>
              <a:ext uri="{FF2B5EF4-FFF2-40B4-BE49-F238E27FC236}">
                <a16:creationId xmlns:a16="http://schemas.microsoft.com/office/drawing/2014/main" xmlns="" id="{DD34EB73-2A95-4CEC-9870-5F6C19292B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xmlns="" id="{C81CFAF6-584D-40E6-B75F-1F3A4ABF4AE1}"/>
              </a:ext>
            </a:extLst>
          </p:cNvPr>
          <p:cNvSpPr txBox="1">
            <a:spLocks noChangeArrowheads="1"/>
          </p:cNvSpPr>
          <p:nvPr/>
        </p:nvSpPr>
        <p:spPr bwMode="auto">
          <a:xfrm>
            <a:off x="6993582" y="4514853"/>
            <a:ext cx="17299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a:latin typeface="Arial" panose="020B0604020202020204" pitchFamily="34" charset="0"/>
              </a:rPr>
              <a:t>Andrew Bennett</a:t>
            </a:r>
          </a:p>
          <a:p>
            <a:pPr>
              <a:spcBef>
                <a:spcPct val="0"/>
              </a:spcBef>
              <a:buFontTx/>
              <a:buNone/>
            </a:pPr>
            <a:r>
              <a:rPr lang="en-US" altLang="en-US" sz="1000" dirty="0" smtClean="0">
                <a:latin typeface="Arial" panose="020B0604020202020204" pitchFamily="34" charset="0"/>
              </a:rPr>
              <a:t>Chair </a:t>
            </a:r>
            <a:r>
              <a:rPr lang="en-US" altLang="en-US" sz="1000" dirty="0">
                <a:latin typeface="Arial" panose="020B0604020202020204" pitchFamily="34" charset="0"/>
              </a:rPr>
              <a:t>of 3GPP SA2</a:t>
            </a:r>
          </a:p>
          <a:p>
            <a:pPr>
              <a:spcBef>
                <a:spcPct val="0"/>
              </a:spcBef>
              <a:buFontTx/>
              <a:buNone/>
            </a:pPr>
            <a:r>
              <a:rPr lang="en-US" altLang="en-US" sz="1000" dirty="0">
                <a:latin typeface="Arial" panose="020B0604020202020204" pitchFamily="34" charset="0"/>
                <a:hlinkClick r:id="rId4"/>
              </a:rPr>
              <a:t>a.bennett@Samsung.com</a:t>
            </a:r>
            <a:r>
              <a:rPr lang="en-US" altLang="en-US" sz="1000" dirty="0">
                <a:latin typeface="Arial" panose="020B0604020202020204" pitchFamily="34" charset="0"/>
              </a:rPr>
              <a:t> </a:t>
            </a:r>
          </a:p>
          <a:p>
            <a:pPr>
              <a:spcBef>
                <a:spcPct val="0"/>
              </a:spcBef>
              <a:buFontTx/>
              <a:buNone/>
            </a:pPr>
            <a:r>
              <a:rPr lang="en-US" altLang="en-US" sz="1000" dirty="0">
                <a:latin typeface="Arial" panose="020B0604020202020204" pitchFamily="34" charset="0"/>
                <a:hlinkClick r:id="rId5"/>
              </a:rPr>
              <a:t>www.3gpp.org</a:t>
            </a:r>
            <a:endParaRPr lang="en-US" altLang="en-US" sz="1000" dirty="0">
              <a:latin typeface="Arial" panose="020B0604020202020204" pitchFamily="34"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25155" y="0"/>
            <a:ext cx="6827838" cy="1143000"/>
          </a:xfrm>
        </p:spPr>
        <p:txBody>
          <a:bodyPr/>
          <a:lstStyle/>
          <a:p>
            <a:r>
              <a:rPr lang="de-DE" altLang="de-DE" b="1"/>
              <a:t>1) General Aspects (4/7)</a:t>
            </a:r>
          </a:p>
        </p:txBody>
      </p:sp>
      <p:graphicFrame>
        <p:nvGraphicFramePr>
          <p:cNvPr id="5" name="Chart 4">
            <a:extLst>
              <a:ext uri="{FF2B5EF4-FFF2-40B4-BE49-F238E27FC236}">
                <a16:creationId xmlns="" xmlns:a16="http://schemas.microsoft.com/office/drawing/2014/main" id="{F896234B-A910-41D3-A7B7-CBFBEF2F7D6F}"/>
              </a:ext>
            </a:extLst>
          </p:cNvPr>
          <p:cNvGraphicFramePr>
            <a:graphicFrameLocks/>
          </p:cNvGraphicFramePr>
          <p:nvPr>
            <p:extLst/>
          </p:nvPr>
        </p:nvGraphicFramePr>
        <p:xfrm>
          <a:off x="87922" y="764931"/>
          <a:ext cx="8853855" cy="552156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00644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de-DE" altLang="de-DE" b="1"/>
              <a:t>1) General Aspects (5/7)</a:t>
            </a:r>
            <a:br>
              <a:rPr lang="de-DE" altLang="de-DE" b="1"/>
            </a:br>
            <a:r>
              <a:rPr lang="de-DE" altLang="de-DE" sz="2800" b="1"/>
              <a:t>Resource usage</a:t>
            </a:r>
          </a:p>
        </p:txBody>
      </p:sp>
      <p:sp>
        <p:nvSpPr>
          <p:cNvPr id="1638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16388" name="TextBox 1"/>
          <p:cNvSpPr txBox="1">
            <a:spLocks noChangeArrowheads="1"/>
          </p:cNvSpPr>
          <p:nvPr/>
        </p:nvSpPr>
        <p:spPr bwMode="auto">
          <a:xfrm>
            <a:off x="3549737" y="5903509"/>
            <a:ext cx="171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SA2 meetings</a:t>
            </a:r>
          </a:p>
        </p:txBody>
      </p:sp>
      <p:sp>
        <p:nvSpPr>
          <p:cNvPr id="16389" name="TextBox 15"/>
          <p:cNvSpPr txBox="1">
            <a:spLocks noChangeArrowheads="1"/>
          </p:cNvSpPr>
          <p:nvPr/>
        </p:nvSpPr>
        <p:spPr bwMode="auto">
          <a:xfrm rot="-54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Sessions</a:t>
            </a:r>
          </a:p>
        </p:txBody>
      </p:sp>
      <p:graphicFrame>
        <p:nvGraphicFramePr>
          <p:cNvPr id="3" name="Chart 2">
            <a:extLst>
              <a:ext uri="{FF2B5EF4-FFF2-40B4-BE49-F238E27FC236}">
                <a16:creationId xmlns="" xmlns:a16="http://schemas.microsoft.com/office/drawing/2014/main" id="{748B3A98-0EAD-414E-85FD-CCB9A5FE0E64}"/>
              </a:ext>
            </a:extLst>
          </p:cNvPr>
          <p:cNvGraphicFramePr>
            <a:graphicFrameLocks/>
          </p:cNvGraphicFramePr>
          <p:nvPr>
            <p:extLst/>
          </p:nvPr>
        </p:nvGraphicFramePr>
        <p:xfrm>
          <a:off x="666749" y="1266092"/>
          <a:ext cx="8239859" cy="47156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16548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a:t>1) General Aspects (6/7)</a:t>
            </a:r>
            <a:br>
              <a:rPr lang="de-DE" altLang="de-DE" b="1"/>
            </a:br>
            <a:r>
              <a:rPr lang="de-DE" altLang="de-DE" sz="2800" b="1"/>
              <a:t>Document Handling / Meeting</a:t>
            </a:r>
          </a:p>
        </p:txBody>
      </p:sp>
      <p:sp>
        <p:nvSpPr>
          <p:cNvPr id="17411" name="TextBox 12"/>
          <p:cNvSpPr txBox="1">
            <a:spLocks noChangeArrowheads="1"/>
          </p:cNvSpPr>
          <p:nvPr/>
        </p:nvSpPr>
        <p:spPr bwMode="auto">
          <a:xfrm rot="-5400000">
            <a:off x="-575821" y="3070834"/>
            <a:ext cx="1451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200" b="1">
                <a:latin typeface="Arial" panose="020B0604020202020204" pitchFamily="34" charset="0"/>
              </a:rPr>
              <a:t>Number of Tdocs</a:t>
            </a:r>
          </a:p>
        </p:txBody>
      </p:sp>
      <p:graphicFrame>
        <p:nvGraphicFramePr>
          <p:cNvPr id="2" name="Chart 1">
            <a:extLst>
              <a:ext uri="{FF2B5EF4-FFF2-40B4-BE49-F238E27FC236}">
                <a16:creationId xmlns="" xmlns:a16="http://schemas.microsoft.com/office/drawing/2014/main" id="{66C5960D-783D-49E4-9DE8-3F256BED0767}"/>
              </a:ext>
            </a:extLst>
          </p:cNvPr>
          <p:cNvGraphicFramePr>
            <a:graphicFrameLocks/>
          </p:cNvGraphicFramePr>
          <p:nvPr>
            <p:extLst/>
          </p:nvPr>
        </p:nvGraphicFramePr>
        <p:xfrm>
          <a:off x="288197" y="974071"/>
          <a:ext cx="8697541" cy="512779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28391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16971</TotalTime>
  <Words>6726</Words>
  <Application>Microsoft Office PowerPoint</Application>
  <PresentationFormat>On-screen Show (4:3)</PresentationFormat>
  <Paragraphs>1442</Paragraphs>
  <Slides>68</Slides>
  <Notes>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68</vt:i4>
      </vt:variant>
    </vt:vector>
  </HeadingPairs>
  <TitlesOfParts>
    <vt:vector size="79" baseType="lpstr">
      <vt:lpstr>Arial </vt:lpstr>
      <vt:lpstr>Gulim</vt:lpstr>
      <vt:lpstr>맑은 고딕</vt:lpstr>
      <vt:lpstr>맑은 고딕</vt:lpstr>
      <vt:lpstr>SimSun</vt:lpstr>
      <vt:lpstr>SimSun</vt:lpstr>
      <vt:lpstr>Arial</vt:lpstr>
      <vt:lpstr>Calibri</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(5/7) Resource usage</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(1/2)</vt:lpstr>
      <vt:lpstr>Contents</vt:lpstr>
      <vt:lpstr>2.3) Rel-16 Work and Maintenance</vt:lpstr>
      <vt:lpstr>Contents</vt:lpstr>
      <vt:lpstr>2.4) Rel-17 Work Summary</vt:lpstr>
      <vt:lpstr>Contents</vt:lpstr>
      <vt:lpstr>2.5) Rel-18 Study/Work (1/29)</vt:lpstr>
      <vt:lpstr>2.5) Rel-18 Study/Work (2/29)</vt:lpstr>
      <vt:lpstr>2.5) Rel-18 Study/Work (3/29)</vt:lpstr>
      <vt:lpstr>2.5) Rel-18 Study/Work (4/29)</vt:lpstr>
      <vt:lpstr>2.5) Rel-18 Study/Work (5/29)</vt:lpstr>
      <vt:lpstr>2.5) Rel-18 Study/Work (6/29)</vt:lpstr>
      <vt:lpstr>2.5) Rel-18 Study/Work (7/29)</vt:lpstr>
      <vt:lpstr>2.5) Rel-18 Study/Work (8/29)</vt:lpstr>
      <vt:lpstr>2.5) Rel-18 Study/Work (9/29)</vt:lpstr>
      <vt:lpstr>2.5) Rel-18 Study/Work (10/29)</vt:lpstr>
      <vt:lpstr>2.5) Rel-18 Study/Work (11/29)</vt:lpstr>
      <vt:lpstr>2.5) Rel-18 Study/Work (12/29)</vt:lpstr>
      <vt:lpstr>2.5) Rel-18 Study/Work (13/29)</vt:lpstr>
      <vt:lpstr>2.5) Rel-18 Study/Work (14/29)</vt:lpstr>
      <vt:lpstr>2.5) Rel-18 Study/Work (15/29)</vt:lpstr>
      <vt:lpstr>2.5) Rel-18 Study/Work (16/29)</vt:lpstr>
      <vt:lpstr>2.5) Rel-18 Study/Work (17/29)</vt:lpstr>
      <vt:lpstr>2.5) Rel-18 Study/Work (18/29)</vt:lpstr>
      <vt:lpstr>2.5) Rel-18 Study/Work (19/29)</vt:lpstr>
      <vt:lpstr>2.5) Rel-18 Study/Work (20/29)</vt:lpstr>
      <vt:lpstr>2.5) Rel-18 Study/Work (21/29)</vt:lpstr>
      <vt:lpstr>2.5) Rel-18 Study/Work (22/29)</vt:lpstr>
      <vt:lpstr>2.5) Rel-18 Study/Work (23/29)</vt:lpstr>
      <vt:lpstr>2.5) Rel-18 Study/Work (24/29)</vt:lpstr>
      <vt:lpstr>2.5) Rel-18 Study/Work (25/29)</vt:lpstr>
      <vt:lpstr>2.5) Rel-18 Study/Work (26/29)</vt:lpstr>
      <vt:lpstr>2.5) Rel-18 Study/Work (27/29)</vt:lpstr>
      <vt:lpstr>2.5) Rel-18 Study/Work (28/29)</vt:lpstr>
      <vt:lpstr>2.5) Rel-18 Study/Work (29/29)</vt:lpstr>
      <vt:lpstr>Contents</vt:lpstr>
      <vt:lpstr>2.6) Rel-19 Study/Work (1/5)</vt:lpstr>
      <vt:lpstr>2.6) Rel-19 Study/Work (2/5)</vt:lpstr>
      <vt:lpstr>2.6) Rel-19 Study/Work (3/5)</vt:lpstr>
      <vt:lpstr>2.6) Rel-19 Study/Work (4/5)</vt:lpstr>
      <vt:lpstr>2.6) Rel-19 Study/Work (5/5)</vt:lpstr>
      <vt:lpstr>Contents</vt:lpstr>
      <vt:lpstr>2.7) IETF and External SDO Normative Reference Update</vt:lpstr>
      <vt:lpstr>Contents</vt:lpstr>
      <vt:lpstr>3) SA2 Work Planning</vt:lpstr>
      <vt:lpstr>3) SA2 Work Planning – Release 19</vt:lpstr>
      <vt:lpstr>3) SA2 Work Planning – Release 19</vt:lpstr>
      <vt:lpstr>Contents</vt:lpstr>
      <vt:lpstr>4) Documents for Information and Approval (1/3)</vt:lpstr>
      <vt:lpstr>4) Documents for Information and Approval (2/3)</vt:lpstr>
      <vt:lpstr>4) Documents for Information and Approval (3/3)</vt:lpstr>
      <vt:lpstr>Contents</vt:lpstr>
      <vt:lpstr>5) Collected Items requiring action  from SA</vt:lpstr>
      <vt:lpstr>Thank You !</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Andy Bennett</cp:lastModifiedBy>
  <cp:revision>270</cp:revision>
  <dcterms:created xsi:type="dcterms:W3CDTF">2008-08-30T09:32:10Z</dcterms:created>
  <dcterms:modified xsi:type="dcterms:W3CDTF">2023-12-05T09:10:40Z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